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99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8" r:id="rId7"/>
  </p:sldIdLst>
  <p:sldSz cx="7772400" cy="10058400"/>
  <p:notesSz cx="7004050" cy="92900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28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BC66FE2-F30B-4599-A946-BDBB35B63D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DF075A9-3AD9-435C-9042-08086F68E2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67342" y="0"/>
            <a:ext cx="3035088" cy="466116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AE94DDD6-2ABF-4057-82E4-D9CB3DFF0087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9BFBC2F0-48EC-4122-AEF0-082B19F6A30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3938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EE01674-603B-49A1-8B09-909CFA4796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67342" y="8823938"/>
            <a:ext cx="3035088" cy="466115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B0E3193A-C8D1-4016-841E-FCBF9B7DC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81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2155825" y="696913"/>
            <a:ext cx="2692400" cy="3482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00406" y="4412776"/>
            <a:ext cx="5603240" cy="4180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089" tIns="93089" rIns="93089" bIns="9308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7576412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2157413" y="696913"/>
            <a:ext cx="2690812" cy="3482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700406" y="4412776"/>
            <a:ext cx="5603240" cy="4180523"/>
          </a:xfrm>
          <a:prstGeom prst="rect">
            <a:avLst/>
          </a:prstGeom>
        </p:spPr>
        <p:txBody>
          <a:bodyPr spcFirstLastPara="1" wrap="square" lIns="93089" tIns="93089" rIns="93089" bIns="9308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999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2157413" y="696913"/>
            <a:ext cx="2690812" cy="3482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700406" y="4412776"/>
            <a:ext cx="5603240" cy="4180523"/>
          </a:xfrm>
          <a:prstGeom prst="rect">
            <a:avLst/>
          </a:prstGeom>
        </p:spPr>
        <p:txBody>
          <a:bodyPr spcFirstLastPara="1" wrap="square" lIns="93089" tIns="93089" rIns="93089" bIns="9308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05060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2157413" y="696913"/>
            <a:ext cx="2690812" cy="3482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700406" y="4412776"/>
            <a:ext cx="5603240" cy="4180523"/>
          </a:xfrm>
          <a:prstGeom prst="rect">
            <a:avLst/>
          </a:prstGeom>
        </p:spPr>
        <p:txBody>
          <a:bodyPr spcFirstLastPara="1" wrap="square" lIns="93089" tIns="93089" rIns="93089" bIns="9308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0967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7032" y="1975523"/>
            <a:ext cx="6517157" cy="118335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587032" y="6281387"/>
            <a:ext cx="6517157" cy="118335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587032" y="2177676"/>
            <a:ext cx="6517157" cy="402336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6149563" y="6023634"/>
            <a:ext cx="777240" cy="134112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0370" y="2100594"/>
            <a:ext cx="6353937" cy="445251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561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2028" y="6437376"/>
            <a:ext cx="5030686" cy="1569110"/>
          </a:xfrm>
        </p:spPr>
        <p:txBody>
          <a:bodyPr>
            <a:normAutofit/>
          </a:bodyPr>
          <a:lstStyle>
            <a:lvl1pPr marL="0" indent="0" algn="l">
              <a:buNone/>
              <a:defRPr sz="1530" b="0">
                <a:solidFill>
                  <a:schemeClr val="tx1"/>
                </a:solidFill>
              </a:defRPr>
            </a:lvl1pPr>
            <a:lvl2pPr marL="388620" indent="0" algn="ctr">
              <a:buNone/>
              <a:defRPr sz="153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530"/>
            </a:lvl4pPr>
            <a:lvl5pPr marL="1554480" indent="0" algn="ctr">
              <a:buNone/>
              <a:defRPr sz="1530"/>
            </a:lvl5pPr>
            <a:lvl6pPr marL="1943100" indent="0" algn="ctr">
              <a:buNone/>
              <a:defRPr sz="1530"/>
            </a:lvl6pPr>
            <a:lvl7pPr marL="2331720" indent="0" algn="ctr">
              <a:buNone/>
              <a:defRPr sz="1530"/>
            </a:lvl7pPr>
            <a:lvl8pPr marL="2720340" indent="0" algn="ctr">
              <a:buNone/>
              <a:defRPr sz="1530"/>
            </a:lvl8pPr>
            <a:lvl9pPr marL="3108960" indent="0" algn="ctr">
              <a:buNone/>
              <a:defRPr sz="153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FA04C-D7CF-4861-95F0-3F5ACF508755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57638" y="6199886"/>
            <a:ext cx="761091" cy="938784"/>
          </a:xfrm>
        </p:spPr>
        <p:txBody>
          <a:bodyPr/>
          <a:lstStyle>
            <a:lvl1pPr>
              <a:defRPr sz="2380" b="1"/>
            </a:lvl1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1411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5B24B-F41A-4540-8EEC-C29B4F79802D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178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782320"/>
            <a:ext cx="1627346" cy="82702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085" y="782320"/>
            <a:ext cx="4784884" cy="82702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F989E-5397-49EE-B0F5-E72D9FFD7EC0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8847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latin typeface="+mn-lt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8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BC42F-EA91-460E-9436-9A6C9B1CB0C6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13585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213051"/>
            <a:ext cx="7772400" cy="2845348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1544" y="1797101"/>
            <a:ext cx="5916740" cy="5163312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561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0681" y="7362749"/>
            <a:ext cx="5771007" cy="1564640"/>
          </a:xfrm>
        </p:spPr>
        <p:txBody>
          <a:bodyPr anchor="t">
            <a:normAutofit/>
          </a:bodyPr>
          <a:lstStyle>
            <a:lvl1pPr marL="0" indent="0">
              <a:buNone/>
              <a:defRPr sz="1530" b="0">
                <a:solidFill>
                  <a:schemeClr val="accent1">
                    <a:lumMod val="50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78463" y="9200085"/>
            <a:ext cx="1685747" cy="535517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3D4350-0632-4F67-B357-AFC21C62564D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9869" y="9213994"/>
            <a:ext cx="4033876" cy="535517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538783" y="3564914"/>
            <a:ext cx="777240" cy="134112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633" y="3679290"/>
            <a:ext cx="757540" cy="1056487"/>
          </a:xfrm>
        </p:spPr>
        <p:txBody>
          <a:bodyPr/>
          <a:lstStyle>
            <a:lvl1pPr>
              <a:defRPr sz="2380"/>
            </a:lvl1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7390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2930" y="3218688"/>
            <a:ext cx="3108960" cy="5833872"/>
          </a:xfrm>
        </p:spPr>
        <p:txBody>
          <a:bodyPr/>
          <a:lstStyle>
            <a:lvl1pPr>
              <a:defRPr sz="1700"/>
            </a:lvl1pPr>
            <a:lvl2pPr>
              <a:defRPr sz="1530"/>
            </a:lvl2pPr>
            <a:lvl3pPr>
              <a:defRPr sz="136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3385" y="3218688"/>
            <a:ext cx="3108960" cy="5833872"/>
          </a:xfrm>
        </p:spPr>
        <p:txBody>
          <a:bodyPr/>
          <a:lstStyle>
            <a:lvl1pPr>
              <a:defRPr sz="1700"/>
            </a:lvl1pPr>
            <a:lvl2pPr>
              <a:defRPr sz="1530"/>
            </a:lvl2pPr>
            <a:lvl3pPr>
              <a:defRPr sz="136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31A35-803D-44FA-BA88-E6B5FB347587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6997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3004109"/>
            <a:ext cx="3108960" cy="938784"/>
          </a:xfrm>
        </p:spPr>
        <p:txBody>
          <a:bodyPr anchor="ctr">
            <a:normAutofit/>
          </a:bodyPr>
          <a:lstStyle>
            <a:lvl1pPr marL="0" indent="0">
              <a:buNone/>
              <a:defRPr sz="1700" b="1">
                <a:solidFill>
                  <a:schemeClr val="accent1">
                    <a:lumMod val="75000"/>
                  </a:schemeClr>
                </a:solidFill>
              </a:defRPr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930" y="4023360"/>
            <a:ext cx="3108960" cy="4828032"/>
          </a:xfrm>
        </p:spPr>
        <p:txBody>
          <a:bodyPr/>
          <a:lstStyle>
            <a:lvl1pPr>
              <a:defRPr sz="1700"/>
            </a:lvl1pPr>
            <a:lvl2pPr>
              <a:defRPr sz="1530"/>
            </a:lvl2pPr>
            <a:lvl3pPr>
              <a:defRPr sz="136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97674" y="3004109"/>
            <a:ext cx="3108960" cy="938784"/>
          </a:xfrm>
        </p:spPr>
        <p:txBody>
          <a:bodyPr anchor="ctr">
            <a:normAutofit/>
          </a:bodyPr>
          <a:lstStyle>
            <a:lvl1pPr marL="0" indent="0">
              <a:buNone/>
              <a:defRPr sz="1700" b="1">
                <a:solidFill>
                  <a:schemeClr val="accent1">
                    <a:lumMod val="75000"/>
                  </a:schemeClr>
                </a:solidFill>
              </a:defRPr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97674" y="4023360"/>
            <a:ext cx="3108960" cy="4828032"/>
          </a:xfrm>
        </p:spPr>
        <p:txBody>
          <a:bodyPr/>
          <a:lstStyle>
            <a:lvl1pPr>
              <a:defRPr sz="1700"/>
            </a:lvl1pPr>
            <a:lvl2pPr>
              <a:defRPr sz="1530"/>
            </a:lvl2pPr>
            <a:lvl3pPr>
              <a:defRPr sz="136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6CED-B3EE-49D9-9922-CBB48E543356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0085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F9237B0-CC05-45CB-9D8E-44851499E325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988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41777-83B6-4CFA-89A1-52400FB2059F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277559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293635" y="2"/>
            <a:ext cx="2478765" cy="100583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0396" y="1005840"/>
            <a:ext cx="2040255" cy="2548128"/>
          </a:xfrm>
        </p:spPr>
        <p:txBody>
          <a:bodyPr anchor="b">
            <a:normAutofit/>
          </a:bodyPr>
          <a:lstStyle>
            <a:lvl1pPr>
              <a:defRPr sz="238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3" y="1005840"/>
            <a:ext cx="4278706" cy="7362749"/>
          </a:xfrm>
        </p:spPr>
        <p:txBody>
          <a:bodyPr/>
          <a:lstStyle>
            <a:lvl1pPr>
              <a:defRPr sz="1700"/>
            </a:lvl1pPr>
            <a:lvl2pPr>
              <a:defRPr sz="1530"/>
            </a:lvl2pPr>
            <a:lvl3pPr>
              <a:defRPr sz="136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0396" y="3553968"/>
            <a:ext cx="2040255" cy="482803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50"/>
              </a:spcBef>
              <a:buNone/>
              <a:defRPr sz="1148">
                <a:solidFill>
                  <a:schemeClr val="accent1">
                    <a:lumMod val="50000"/>
                  </a:schemeClr>
                </a:solidFill>
              </a:defRPr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244265" y="9174378"/>
            <a:ext cx="334213" cy="57668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A2A1-C9A8-42DC-AF5F-29D58FE3A81E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2291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293635" y="2"/>
            <a:ext cx="2478765" cy="10058399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0396" y="1005840"/>
            <a:ext cx="2040255" cy="2548128"/>
          </a:xfrm>
        </p:spPr>
        <p:txBody>
          <a:bodyPr anchor="b">
            <a:normAutofit/>
          </a:bodyPr>
          <a:lstStyle>
            <a:lvl1pPr>
              <a:defRPr sz="238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0"/>
            <a:ext cx="5293634" cy="100584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0396" y="3553968"/>
            <a:ext cx="2040255" cy="482803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50"/>
              </a:spcBef>
              <a:buNone/>
              <a:defRPr sz="1148">
                <a:solidFill>
                  <a:schemeClr val="accent1">
                    <a:lumMod val="50000"/>
                  </a:schemeClr>
                </a:solidFill>
              </a:defRPr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244265" y="9174378"/>
            <a:ext cx="334213" cy="57668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C28B6-2144-4760-B3DF-18C646FA52B1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00184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244265" y="9174378"/>
            <a:ext cx="334213" cy="57668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2930" y="710794"/>
            <a:ext cx="6606540" cy="23603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3111398"/>
            <a:ext cx="6606540" cy="5941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93513" y="9200085"/>
            <a:ext cx="2086889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51F38EA-B09F-4C97-9264-D1353869D1EA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2930" y="9200085"/>
            <a:ext cx="4033876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10844" y="9200085"/>
            <a:ext cx="408051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5" b="1" spc="-6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42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570" b="1" kern="1200" cap="none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55448" indent="-155448" algn="l" defTabSz="777240" rtl="0" eaLnBrk="1" latinLnBrk="0" hangingPunct="1">
        <a:lnSpc>
          <a:spcPct val="90000"/>
        </a:lnSpc>
        <a:spcBef>
          <a:spcPts val="1020"/>
        </a:spcBef>
        <a:buClr>
          <a:schemeClr val="accent1"/>
        </a:buClr>
        <a:buSzPct val="85000"/>
        <a:buFont typeface="Wingdings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indent="-155448" algn="l" defTabSz="777240" rtl="0" eaLnBrk="1" latinLnBrk="0" hangingPunct="1">
        <a:lnSpc>
          <a:spcPct val="90000"/>
        </a:lnSpc>
        <a:spcBef>
          <a:spcPts val="340"/>
        </a:spcBef>
        <a:spcAft>
          <a:spcPts val="170"/>
        </a:spcAft>
        <a:buClr>
          <a:schemeClr val="accent1"/>
        </a:buClr>
        <a:buSzPct val="85000"/>
        <a:buFont typeface="Wingdings" pitchFamily="2" charset="2"/>
        <a:buChar char="§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621792" indent="-155448" algn="l" defTabSz="777240" rtl="0" eaLnBrk="1" latinLnBrk="0" hangingPunct="1">
        <a:lnSpc>
          <a:spcPct val="90000"/>
        </a:lnSpc>
        <a:spcBef>
          <a:spcPts val="340"/>
        </a:spcBef>
        <a:spcAft>
          <a:spcPts val="170"/>
        </a:spcAft>
        <a:buClr>
          <a:schemeClr val="accent1"/>
        </a:buClr>
        <a:buSzPct val="85000"/>
        <a:buFont typeface="Wingdings" pitchFamily="2" charset="2"/>
        <a:buChar char="§"/>
        <a:defRPr sz="1360" kern="1200">
          <a:solidFill>
            <a:schemeClr val="tx1"/>
          </a:solidFill>
          <a:latin typeface="+mn-lt"/>
          <a:ea typeface="+mn-ea"/>
          <a:cs typeface="+mn-cs"/>
        </a:defRPr>
      </a:lvl3pPr>
      <a:lvl4pPr marL="854964" indent="-155448" algn="l" defTabSz="777240" rtl="0" eaLnBrk="1" latinLnBrk="0" hangingPunct="1">
        <a:lnSpc>
          <a:spcPct val="90000"/>
        </a:lnSpc>
        <a:spcBef>
          <a:spcPts val="340"/>
        </a:spcBef>
        <a:spcAft>
          <a:spcPts val="170"/>
        </a:spcAft>
        <a:buClr>
          <a:schemeClr val="accent1"/>
        </a:buClr>
        <a:buSzPct val="85000"/>
        <a:buFont typeface="Wingdings" pitchFamily="2" charset="2"/>
        <a:buChar char="§"/>
        <a:defRPr sz="1360" kern="1200">
          <a:solidFill>
            <a:schemeClr val="tx1"/>
          </a:solidFill>
          <a:latin typeface="+mn-lt"/>
          <a:ea typeface="+mn-ea"/>
          <a:cs typeface="+mn-cs"/>
        </a:defRPr>
      </a:lvl4pPr>
      <a:lvl5pPr marL="1088136" indent="-155448" algn="l" defTabSz="777240" rtl="0" eaLnBrk="1" latinLnBrk="0" hangingPunct="1">
        <a:lnSpc>
          <a:spcPct val="90000"/>
        </a:lnSpc>
        <a:spcBef>
          <a:spcPts val="340"/>
        </a:spcBef>
        <a:spcAft>
          <a:spcPts val="170"/>
        </a:spcAft>
        <a:buClr>
          <a:schemeClr val="accent1"/>
        </a:buClr>
        <a:buSzPct val="85000"/>
        <a:buFont typeface="Wingdings" pitchFamily="2" charset="2"/>
        <a:buChar char="§"/>
        <a:defRPr sz="1360" kern="1200">
          <a:solidFill>
            <a:schemeClr val="tx1"/>
          </a:solidFill>
          <a:latin typeface="+mn-lt"/>
          <a:ea typeface="+mn-ea"/>
          <a:cs typeface="+mn-cs"/>
        </a:defRPr>
      </a:lvl5pPr>
      <a:lvl6pPr marL="1360000" indent="-194310" algn="l" defTabSz="777240" rtl="0" eaLnBrk="1" latinLnBrk="0" hangingPunct="1">
        <a:lnSpc>
          <a:spcPct val="90000"/>
        </a:lnSpc>
        <a:spcBef>
          <a:spcPts val="340"/>
        </a:spcBef>
        <a:spcAft>
          <a:spcPts val="170"/>
        </a:spcAft>
        <a:buClr>
          <a:schemeClr val="accent1"/>
        </a:buClr>
        <a:buSzPct val="85000"/>
        <a:buFont typeface="Wingdings" pitchFamily="2" charset="2"/>
        <a:buChar char="§"/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1615000" indent="-194310" algn="l" defTabSz="777240" rtl="0" eaLnBrk="1" latinLnBrk="0" hangingPunct="1">
        <a:lnSpc>
          <a:spcPct val="90000"/>
        </a:lnSpc>
        <a:spcBef>
          <a:spcPts val="340"/>
        </a:spcBef>
        <a:spcAft>
          <a:spcPts val="170"/>
        </a:spcAft>
        <a:buClr>
          <a:schemeClr val="accent1"/>
        </a:buClr>
        <a:buSzPct val="85000"/>
        <a:buFont typeface="Wingdings" pitchFamily="2" charset="2"/>
        <a:buChar char="§"/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1870000" indent="-194310" algn="l" defTabSz="777240" rtl="0" eaLnBrk="1" latinLnBrk="0" hangingPunct="1">
        <a:lnSpc>
          <a:spcPct val="90000"/>
        </a:lnSpc>
        <a:spcBef>
          <a:spcPts val="340"/>
        </a:spcBef>
        <a:spcAft>
          <a:spcPts val="170"/>
        </a:spcAft>
        <a:buClr>
          <a:schemeClr val="accent1"/>
        </a:buClr>
        <a:buSzPct val="85000"/>
        <a:buFont typeface="Wingdings" pitchFamily="2" charset="2"/>
        <a:buChar char="§"/>
        <a:defRPr sz="1360" kern="1200">
          <a:solidFill>
            <a:schemeClr val="tx1"/>
          </a:solidFill>
          <a:latin typeface="+mn-lt"/>
          <a:ea typeface="+mn-ea"/>
          <a:cs typeface="+mn-cs"/>
        </a:defRPr>
      </a:lvl8pPr>
      <a:lvl9pPr marL="2125000" indent="-194310" algn="l" defTabSz="777240" rtl="0" eaLnBrk="1" latinLnBrk="0" hangingPunct="1">
        <a:lnSpc>
          <a:spcPct val="90000"/>
        </a:lnSpc>
        <a:spcBef>
          <a:spcPts val="340"/>
        </a:spcBef>
        <a:spcAft>
          <a:spcPts val="170"/>
        </a:spcAft>
        <a:buClr>
          <a:schemeClr val="accent1"/>
        </a:buClr>
        <a:buSzPct val="85000"/>
        <a:buFont typeface="Wingdings" pitchFamily="2" charset="2"/>
        <a:buChar char="§"/>
        <a:defRPr sz="1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3">
            <a:alphaModFix/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-180975"/>
            <a:ext cx="7772400" cy="99441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Shape 58"/>
          <p:cNvSpPr txBox="1"/>
          <p:nvPr/>
        </p:nvSpPr>
        <p:spPr>
          <a:xfrm>
            <a:off x="247039" y="2382094"/>
            <a:ext cx="7278322" cy="671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bg-BG" dirty="0" smtClean="0"/>
              <a:t>Ние работим за </a:t>
            </a:r>
            <a:r>
              <a:rPr lang="bg-BG" dirty="0"/>
              <a:t>подобряване на </a:t>
            </a:r>
            <a:r>
              <a:rPr lang="bg-BG" dirty="0" smtClean="0"/>
              <a:t>политиките </a:t>
            </a:r>
            <a:r>
              <a:rPr lang="bg-BG" dirty="0"/>
              <a:t>в областта на </a:t>
            </a:r>
            <a:r>
              <a:rPr lang="bg-BG" dirty="0" smtClean="0"/>
              <a:t>социалните услуги,  на общественото здраве и повишаване на квалификацията на професионалистите.</a:t>
            </a:r>
            <a:endParaRPr lang="en-US" dirty="0">
              <a:latin typeface="Centaur" panose="02030504050205020304" pitchFamily="18" charset="0"/>
            </a:endParaRPr>
          </a:p>
        </p:txBody>
      </p:sp>
      <p:sp>
        <p:nvSpPr>
          <p:cNvPr id="59" name="Shape 59"/>
          <p:cNvSpPr txBox="1"/>
          <p:nvPr/>
        </p:nvSpPr>
        <p:spPr>
          <a:xfrm>
            <a:off x="2072025" y="3814950"/>
            <a:ext cx="37242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1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61" name="Shape 61"/>
          <p:cNvSpPr txBox="1"/>
          <p:nvPr/>
        </p:nvSpPr>
        <p:spPr>
          <a:xfrm>
            <a:off x="529737" y="4446975"/>
            <a:ext cx="3084575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dirty="0" smtClean="0">
                <a:latin typeface="+mj-lt"/>
              </a:rPr>
              <a:t>Мисия</a:t>
            </a:r>
            <a:endParaRPr lang="en-US" sz="2000" dirty="0">
              <a:latin typeface="+mj-lt"/>
            </a:endParaRPr>
          </a:p>
        </p:txBody>
      </p:sp>
      <p:sp>
        <p:nvSpPr>
          <p:cNvPr id="62" name="Shape 62"/>
          <p:cNvSpPr txBox="1"/>
          <p:nvPr/>
        </p:nvSpPr>
        <p:spPr>
          <a:xfrm>
            <a:off x="4303776" y="4500375"/>
            <a:ext cx="2249424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000" dirty="0" smtClean="0">
                <a:latin typeface="+mj-lt"/>
              </a:rPr>
              <a:t>Визия</a:t>
            </a:r>
            <a:endParaRPr lang="en-US" sz="2000" dirty="0">
              <a:latin typeface="+mj-lt"/>
            </a:endParaRPr>
          </a:p>
        </p:txBody>
      </p:sp>
      <p:sp>
        <p:nvSpPr>
          <p:cNvPr id="63" name="Shape 63"/>
          <p:cNvSpPr txBox="1"/>
          <p:nvPr/>
        </p:nvSpPr>
        <p:spPr>
          <a:xfrm>
            <a:off x="4067506" y="5098762"/>
            <a:ext cx="2950850" cy="123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bg-BG" dirty="0" smtClean="0">
                <a:latin typeface="+mn-lt"/>
              </a:rPr>
              <a:t>Да разрушим стереотипите и да видим човека, не проблема.</a:t>
            </a:r>
            <a:endParaRPr lang="en-US" dirty="0">
              <a:latin typeface="+mn-lt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64" name="Shape 64"/>
          <p:cNvSpPr txBox="1"/>
          <p:nvPr/>
        </p:nvSpPr>
        <p:spPr>
          <a:xfrm>
            <a:off x="453194" y="5098762"/>
            <a:ext cx="3161118" cy="10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bg-BG" dirty="0" smtClean="0">
                <a:latin typeface="+mn-lt"/>
              </a:rPr>
              <a:t>Работим за правото на равен достъп до системата от услуги за хората употребяващи наркотици.</a:t>
            </a:r>
            <a:endParaRPr lang="en-US" dirty="0">
              <a:latin typeface="+mn-l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65" name="Shape 65"/>
          <p:cNvSpPr txBox="1"/>
          <p:nvPr/>
        </p:nvSpPr>
        <p:spPr>
          <a:xfrm>
            <a:off x="2409825" y="6696600"/>
            <a:ext cx="30765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Нашите цели</a:t>
            </a:r>
            <a:endParaRPr lang="en-US" sz="21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67" name="Shape 67"/>
          <p:cNvSpPr txBox="1"/>
          <p:nvPr/>
        </p:nvSpPr>
        <p:spPr>
          <a:xfrm>
            <a:off x="804953" y="7649652"/>
            <a:ext cx="2235172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bg-BG"/>
              <a:t>Задоволяване на ежедневните потребности </a:t>
            </a:r>
            <a:endParaRPr lang="en-US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68" name="Shape 68"/>
          <p:cNvSpPr txBox="1"/>
          <p:nvPr/>
        </p:nvSpPr>
        <p:spPr>
          <a:xfrm>
            <a:off x="804953" y="8574675"/>
            <a:ext cx="2457600" cy="7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>
              <a:buClr>
                <a:schemeClr val="dk1"/>
              </a:buClr>
              <a:buSzPts val="1100"/>
            </a:pPr>
            <a:r>
              <a:rPr lang="bg-BG" dirty="0"/>
              <a:t>Намаляване на здравните вреди от употребата на наркотици или алкохол</a:t>
            </a:r>
            <a:endParaRPr lang="en-US" dirty="0">
              <a:latin typeface="+mn-lt"/>
            </a:endParaRPr>
          </a:p>
        </p:txBody>
      </p:sp>
      <p:sp>
        <p:nvSpPr>
          <p:cNvPr id="69" name="Shape 69"/>
          <p:cNvSpPr txBox="1"/>
          <p:nvPr/>
        </p:nvSpPr>
        <p:spPr>
          <a:xfrm>
            <a:off x="4567425" y="7756452"/>
            <a:ext cx="2457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bg-BG" dirty="0"/>
              <a:t>Преодоляване ситуацията на криза</a:t>
            </a:r>
            <a:endParaRPr lang="en-US" dirty="0">
              <a:latin typeface="+mn-lt"/>
            </a:endParaRPr>
          </a:p>
        </p:txBody>
      </p:sp>
      <p:sp>
        <p:nvSpPr>
          <p:cNvPr id="70" name="Shape 70"/>
          <p:cNvSpPr txBox="1"/>
          <p:nvPr/>
        </p:nvSpPr>
        <p:spPr>
          <a:xfrm>
            <a:off x="4458703" y="8626125"/>
            <a:ext cx="24576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bg-BG" dirty="0"/>
              <a:t>Развитие на индивидуалния </a:t>
            </a:r>
            <a:r>
              <a:rPr lang="bg-BG" dirty="0" smtClean="0"/>
              <a:t>потенциал</a:t>
            </a:r>
            <a:endParaRPr lang="en-US" dirty="0"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B9D560C-D2F2-41AD-89EC-CA2FFF5C9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37" y="811541"/>
            <a:ext cx="6590038" cy="1097415"/>
          </a:xfrm>
        </p:spPr>
        <p:txBody>
          <a:bodyPr/>
          <a:lstStyle/>
          <a:p>
            <a:pPr algn="ctr"/>
            <a:r>
              <a:rPr lang="bg-BG" sz="4400" dirty="0"/>
              <a:t> </a:t>
            </a:r>
            <a:r>
              <a:rPr lang="bg-BG" sz="2400" dirty="0"/>
              <a:t>Фондация „Център за хуманни политики“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8" name="Picture 17" descr="C:\Users\Admin\OneDrive\Работен плот\Logo general.png"/>
          <p:cNvPicPr/>
          <p:nvPr/>
        </p:nvPicPr>
        <p:blipFill>
          <a:blip r:embed="rId4"/>
          <a:stretch>
            <a:fillRect/>
          </a:stretch>
        </p:blipFill>
        <p:spPr bwMode="auto">
          <a:xfrm>
            <a:off x="5577313" y="296854"/>
            <a:ext cx="1680933" cy="571018"/>
          </a:xfrm>
          <a:prstGeom prst="rect">
            <a:avLst/>
          </a:prstGeom>
        </p:spPr>
      </p:pic>
      <p:sp>
        <p:nvSpPr>
          <p:cNvPr id="19" name="Shape 58"/>
          <p:cNvSpPr txBox="1"/>
          <p:nvPr/>
        </p:nvSpPr>
        <p:spPr>
          <a:xfrm>
            <a:off x="247038" y="3098522"/>
            <a:ext cx="7278323" cy="671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just"/>
            <a:r>
              <a:rPr lang="bg-BG" dirty="0" smtClean="0"/>
              <a:t>Разработваме </a:t>
            </a:r>
            <a:r>
              <a:rPr lang="bg-BG" dirty="0"/>
              <a:t>ефективни методи за социална работа с уязвими групи, </a:t>
            </a:r>
            <a:r>
              <a:rPr lang="bg-BG" dirty="0" smtClean="0"/>
              <a:t>каквато е групата на  хората </a:t>
            </a:r>
            <a:r>
              <a:rPr lang="bg-BG" dirty="0"/>
              <a:t>употребяващи психоактивни </a:t>
            </a:r>
            <a:r>
              <a:rPr lang="bg-BG" dirty="0" smtClean="0"/>
              <a:t>вещества.</a:t>
            </a:r>
            <a:endParaRPr lang="en-US" dirty="0">
              <a:latin typeface="Centaur" panose="020305040502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Shape 75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"/>
            <a:ext cx="7772400" cy="10071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Shape 76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0760" y="1496759"/>
            <a:ext cx="4933951" cy="7946716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Shape 79"/>
          <p:cNvSpPr txBox="1"/>
          <p:nvPr/>
        </p:nvSpPr>
        <p:spPr>
          <a:xfrm>
            <a:off x="2279900" y="1254913"/>
            <a:ext cx="5043600" cy="9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bg-BG" dirty="0" smtClean="0">
                <a:latin typeface="+mn-lt"/>
              </a:rPr>
              <a:t>Розовата къща – Център за работа с хора употребяващи наркотици.</a:t>
            </a:r>
            <a:endParaRPr lang="en-US" dirty="0">
              <a:latin typeface="+mn-lt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 smtClean="0">
                <a:latin typeface="+mn-lt"/>
              </a:rPr>
              <a:t>Защитено пространство, в което хората могат да споделят нуждите си и да бъдат чути.</a:t>
            </a:r>
            <a:endParaRPr lang="en-US" dirty="0">
              <a:latin typeface="+mn-lt"/>
            </a:endParaRPr>
          </a:p>
        </p:txBody>
      </p:sp>
      <p:sp>
        <p:nvSpPr>
          <p:cNvPr id="80" name="Shape 80"/>
          <p:cNvSpPr txBox="1"/>
          <p:nvPr/>
        </p:nvSpPr>
        <p:spPr>
          <a:xfrm>
            <a:off x="2279900" y="2624046"/>
            <a:ext cx="4790700" cy="13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bg-BG" dirty="0" smtClean="0"/>
              <a:t> дневна грижа</a:t>
            </a:r>
          </a:p>
          <a:p>
            <a:r>
              <a:rPr lang="bg-BG" dirty="0" smtClean="0"/>
              <a:t> </a:t>
            </a:r>
            <a:r>
              <a:rPr lang="bg-BG" dirty="0"/>
              <a:t>информиране и </a:t>
            </a:r>
            <a:r>
              <a:rPr lang="bg-BG" dirty="0" smtClean="0"/>
              <a:t>консултиране</a:t>
            </a:r>
          </a:p>
          <a:p>
            <a:r>
              <a:rPr lang="bg-BG" dirty="0" smtClean="0"/>
              <a:t> застъпничество </a:t>
            </a:r>
            <a:r>
              <a:rPr lang="bg-BG" dirty="0"/>
              <a:t>и </a:t>
            </a:r>
            <a:r>
              <a:rPr lang="bg-BG" dirty="0" smtClean="0"/>
              <a:t>посредничество</a:t>
            </a:r>
          </a:p>
          <a:p>
            <a:r>
              <a:rPr lang="bg-BG" dirty="0" smtClean="0"/>
              <a:t> </a:t>
            </a:r>
            <a:r>
              <a:rPr lang="bg-BG" dirty="0"/>
              <a:t>терапия и </a:t>
            </a:r>
            <a:r>
              <a:rPr lang="bg-BG" dirty="0" smtClean="0"/>
              <a:t>рехабилитация</a:t>
            </a:r>
          </a:p>
          <a:p>
            <a:r>
              <a:rPr lang="bg-BG" dirty="0" smtClean="0"/>
              <a:t> обучение </a:t>
            </a:r>
            <a:r>
              <a:rPr lang="bg-BG" dirty="0"/>
              <a:t>за придобиване на умения </a:t>
            </a:r>
          </a:p>
          <a:p>
            <a:r>
              <a:rPr lang="bg-BG" dirty="0" smtClean="0"/>
              <a:t> подкрепа </a:t>
            </a:r>
            <a:r>
              <a:rPr lang="bg-BG" dirty="0"/>
              <a:t>за придобиване на трудови умения </a:t>
            </a:r>
            <a:endParaRPr lang="en-US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300" dirty="0">
              <a:latin typeface="+mn-lt"/>
            </a:endParaRPr>
          </a:p>
        </p:txBody>
      </p:sp>
      <p:sp>
        <p:nvSpPr>
          <p:cNvPr id="81" name="Shape 81"/>
          <p:cNvSpPr txBox="1"/>
          <p:nvPr/>
        </p:nvSpPr>
        <p:spPr>
          <a:xfrm>
            <a:off x="2226303" y="4299796"/>
            <a:ext cx="5043600" cy="1471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lnSpc>
                <a:spcPct val="110000"/>
              </a:lnSpc>
              <a:buClr>
                <a:schemeClr val="dk1"/>
              </a:buClr>
              <a:buSzPts val="1100"/>
            </a:pPr>
            <a:r>
              <a:rPr lang="bg-BG" dirty="0" smtClean="0"/>
              <a:t>Работи се </a:t>
            </a:r>
            <a:r>
              <a:rPr lang="bg-BG" dirty="0"/>
              <a:t>на терен в общностите на хора употребяващи </a:t>
            </a:r>
            <a:r>
              <a:rPr lang="bg-BG" dirty="0" smtClean="0"/>
              <a:t>наркотици</a:t>
            </a:r>
          </a:p>
          <a:p>
            <a:pPr lvl="0" algn="just">
              <a:lnSpc>
                <a:spcPct val="110000"/>
              </a:lnSpc>
              <a:buClr>
                <a:schemeClr val="dk1"/>
              </a:buClr>
              <a:buSzPts val="1100"/>
            </a:pPr>
            <a:r>
              <a:rPr lang="bg-BG" dirty="0" smtClean="0"/>
              <a:t>Превенция </a:t>
            </a:r>
            <a:r>
              <a:rPr lang="bg-BG" dirty="0"/>
              <a:t>на разпространението на инфекциозни </a:t>
            </a:r>
            <a:r>
              <a:rPr lang="bg-BG" dirty="0" smtClean="0"/>
              <a:t>заболявания</a:t>
            </a:r>
          </a:p>
          <a:p>
            <a:pPr lvl="0" algn="just">
              <a:lnSpc>
                <a:spcPct val="110000"/>
              </a:lnSpc>
              <a:buClr>
                <a:schemeClr val="dk1"/>
              </a:buClr>
              <a:buSzPts val="1100"/>
            </a:pPr>
            <a:r>
              <a:rPr lang="bg-BG" dirty="0" smtClean="0"/>
              <a:t> Превенция </a:t>
            </a:r>
            <a:r>
              <a:rPr lang="bg-BG" dirty="0"/>
              <a:t>на риска от предозиране</a:t>
            </a:r>
            <a:endParaRPr lang="en-US" dirty="0">
              <a:latin typeface="+mn-lt"/>
            </a:endParaRPr>
          </a:p>
        </p:txBody>
      </p:sp>
      <p:sp>
        <p:nvSpPr>
          <p:cNvPr id="82" name="Shape 82"/>
          <p:cNvSpPr txBox="1"/>
          <p:nvPr/>
        </p:nvSpPr>
        <p:spPr>
          <a:xfrm>
            <a:off x="1873850" y="5930725"/>
            <a:ext cx="4291500" cy="5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bg-BG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Какво </a:t>
            </a:r>
            <a:r>
              <a:rPr lang="bg-BG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Ви предлагаме</a:t>
            </a:r>
            <a:r>
              <a:rPr lang="bg-BG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? </a:t>
            </a:r>
            <a:endParaRPr lang="en-US" sz="2200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556549" y="8303463"/>
            <a:ext cx="3125700" cy="10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bg-BG" dirty="0"/>
              <a:t>Професионална социална работа </a:t>
            </a:r>
            <a:r>
              <a:rPr lang="bg-BG" dirty="0" smtClean="0"/>
              <a:t>Основана </a:t>
            </a:r>
            <a:r>
              <a:rPr lang="bg-BG" dirty="0"/>
              <a:t>на оценка на потребностите</a:t>
            </a:r>
          </a:p>
          <a:p>
            <a:pPr lvl="0"/>
            <a:r>
              <a:rPr lang="bg-BG" dirty="0"/>
              <a:t>Индивидуален подход</a:t>
            </a:r>
          </a:p>
          <a:p>
            <a:pPr lvl="0"/>
            <a:r>
              <a:rPr lang="bg-BG" dirty="0"/>
              <a:t>Работа в мултидисциплинарен екип</a:t>
            </a:r>
            <a:endParaRPr lang="en-US" dirty="0"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87" name="Shape 87"/>
          <p:cNvSpPr txBox="1"/>
          <p:nvPr/>
        </p:nvSpPr>
        <p:spPr>
          <a:xfrm>
            <a:off x="4336099" y="8255931"/>
            <a:ext cx="2734500" cy="14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Високо динамична среда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Ежедневни предизвикателства за тялото и ума</a:t>
            </a: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 smtClean="0">
                <a:latin typeface="Arial" panose="020B0604020202020204" pitchFamily="34" charset="0"/>
                <a:cs typeface="Arial" panose="020B0604020202020204" pitchFamily="34" charset="0"/>
              </a:rPr>
              <a:t>Подкрепа и грижа за екипа на организацията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0900" y="139426"/>
            <a:ext cx="7242600" cy="855024"/>
          </a:xfrm>
        </p:spPr>
        <p:txBody>
          <a:bodyPr>
            <a:normAutofit/>
          </a:bodyPr>
          <a:lstStyle/>
          <a:p>
            <a:pPr algn="ctr"/>
            <a:r>
              <a:rPr lang="bg-BG" sz="2800" dirty="0" smtClean="0"/>
              <a:t>Какво правим?</a:t>
            </a:r>
            <a:endParaRPr lang="en-US" sz="2800" dirty="0"/>
          </a:p>
        </p:txBody>
      </p:sp>
      <p:sp>
        <p:nvSpPr>
          <p:cNvPr id="17" name="Shape 82"/>
          <p:cNvSpPr txBox="1"/>
          <p:nvPr/>
        </p:nvSpPr>
        <p:spPr>
          <a:xfrm>
            <a:off x="2602353" y="2293746"/>
            <a:ext cx="4291500" cy="3897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chemeClr val="accent1">
                <a:lumMod val="40000"/>
                <a:lumOff val="60000"/>
              </a:scheme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bg-BG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Социални</a:t>
            </a:r>
            <a:r>
              <a:rPr lang="bg-BG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услуги в Центъра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Shape 82"/>
          <p:cNvSpPr txBox="1"/>
          <p:nvPr/>
        </p:nvSpPr>
        <p:spPr>
          <a:xfrm>
            <a:off x="2027811" y="3983279"/>
            <a:ext cx="4291500" cy="3897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50800" dir="5400000" algn="ctr" rotWithShape="0">
              <a:schemeClr val="accent1">
                <a:lumMod val="40000"/>
                <a:lumOff val="60000"/>
              </a:scheme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lnSpc>
                <a:spcPct val="110000"/>
              </a:lnSpc>
              <a:buClr>
                <a:schemeClr val="dk1"/>
              </a:buClr>
              <a:buSzPts val="1100"/>
            </a:pPr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Мобилна превантивна общностна работа</a:t>
            </a:r>
            <a:r>
              <a:rPr lang="bg-B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13" name="Picture 12" descr="C:\Users\Admin\OneDrive\Работен плот\Logo general.png"/>
          <p:cNvPicPr/>
          <p:nvPr/>
        </p:nvPicPr>
        <p:blipFill>
          <a:blip r:embed="rId5"/>
          <a:stretch>
            <a:fillRect/>
          </a:stretch>
        </p:blipFill>
        <p:spPr bwMode="auto">
          <a:xfrm>
            <a:off x="346878" y="204979"/>
            <a:ext cx="1680933" cy="5710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Shape 92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121920"/>
            <a:ext cx="7772400" cy="6986016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Shape 93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7325" y="1438690"/>
            <a:ext cx="4329125" cy="2730974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Shape 96"/>
          <p:cNvSpPr txBox="1"/>
          <p:nvPr/>
        </p:nvSpPr>
        <p:spPr>
          <a:xfrm>
            <a:off x="1312050" y="1530775"/>
            <a:ext cx="2152800" cy="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bg-BG" dirty="0" smtClean="0">
                <a:latin typeface="+mn-lt"/>
              </a:rPr>
              <a:t>Ако се интересуваш, потърси ни</a:t>
            </a:r>
            <a:endParaRPr lang="en-US" dirty="0">
              <a:latin typeface="+mn-lt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1323975" y="2400075"/>
            <a:ext cx="3162300" cy="7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bg-BG" dirty="0" smtClean="0">
                <a:latin typeface="+mn-lt"/>
              </a:rPr>
              <a:t>Можеш да ни пишеш или да позвъниш.</a:t>
            </a:r>
            <a:endParaRPr lang="en-US" dirty="0">
              <a:latin typeface="+mn-lt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98" name="Shape 98"/>
          <p:cNvSpPr txBox="1"/>
          <p:nvPr/>
        </p:nvSpPr>
        <p:spPr>
          <a:xfrm>
            <a:off x="1312038" y="3504275"/>
            <a:ext cx="2714700" cy="5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bg-BG" dirty="0" smtClean="0">
                <a:latin typeface="+mn-lt"/>
              </a:rPr>
              <a:t>0899 916 839</a:t>
            </a:r>
            <a:endParaRPr lang="en-US" dirty="0">
              <a:latin typeface="+mn-lt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99" name="Shape 99"/>
          <p:cNvSpPr txBox="1"/>
          <p:nvPr/>
        </p:nvSpPr>
        <p:spPr>
          <a:xfrm>
            <a:off x="4972050" y="1530775"/>
            <a:ext cx="2600400" cy="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bg-BG" dirty="0" smtClean="0">
                <a:latin typeface="+mn-lt"/>
              </a:rPr>
              <a:t>Всеки човек е от значение</a:t>
            </a:r>
            <a:endParaRPr lang="en-US" dirty="0">
              <a:latin typeface="+mn-lt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+mn-lt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4686450" y="2504876"/>
            <a:ext cx="2982318" cy="5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en-US" dirty="0">
                <a:latin typeface="+mn-lt"/>
              </a:rPr>
              <a:t>office@centerforhumanepolicy.org</a:t>
            </a: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2842736-6829-4358-82F0-6FFDBE825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4355" y="148078"/>
            <a:ext cx="4507155" cy="1119900"/>
          </a:xfrm>
        </p:spPr>
        <p:txBody>
          <a:bodyPr/>
          <a:lstStyle/>
          <a:p>
            <a:pPr algn="ctr"/>
            <a:r>
              <a:rPr lang="bg-BG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Контакти</a:t>
            </a:r>
            <a:endParaRPr lang="en-US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" name="Picture 9" descr="C:\Users\Admin\OneDrive\Работен плот\Logo general.png"/>
          <p:cNvPicPr/>
          <p:nvPr/>
        </p:nvPicPr>
        <p:blipFill>
          <a:blip r:embed="rId5"/>
          <a:stretch>
            <a:fillRect/>
          </a:stretch>
        </p:blipFill>
        <p:spPr bwMode="auto">
          <a:xfrm>
            <a:off x="471571" y="273007"/>
            <a:ext cx="1680933" cy="5710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BD9892-0C8F-480F-AB36-B11C035400CA}">
  <ds:schemaRefs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16c05727-aa75-4e4a-9b5f-8a80a1165891"/>
    <ds:schemaRef ds:uri="71af3243-3dd4-4a8d-8c0d-dd76da1f02a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093C7A7-7120-4FA1-9993-8D102A7754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58DC82-38AE-4981-9C3F-823651444E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0</TotalTime>
  <Words>247</Words>
  <Application>Microsoft Office PowerPoint</Application>
  <PresentationFormat>Custom</PresentationFormat>
  <Paragraphs>39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Centaur</vt:lpstr>
      <vt:lpstr>Georgia</vt:lpstr>
      <vt:lpstr>Trebuchet MS</vt:lpstr>
      <vt:lpstr>Wingdings</vt:lpstr>
      <vt:lpstr>Wood Type</vt:lpstr>
      <vt:lpstr> Фондация „Център за хуманни политики“ </vt:lpstr>
      <vt:lpstr>Какво правим?</vt:lpstr>
      <vt:lpstr>Контакти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2024-10-25T09:42:35Z</dcterms:created>
  <dcterms:modified xsi:type="dcterms:W3CDTF">2025-09-25T14:23:03Z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