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Sunday" charset="1" panose="000005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.png" Type="http://schemas.openxmlformats.org/officeDocument/2006/relationships/image"/><Relationship Id="rId8" Target="../media/image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8.png" Type="http://schemas.openxmlformats.org/officeDocument/2006/relationships/image"/><Relationship Id="rId7" Target="../media/image1.png" Type="http://schemas.openxmlformats.org/officeDocument/2006/relationships/image"/><Relationship Id="rId8" Target="../media/image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406277" y="-3900149"/>
            <a:ext cx="6012827" cy="5553666"/>
          </a:xfrm>
          <a:custGeom>
            <a:avLst/>
            <a:gdLst/>
            <a:ahLst/>
            <a:cxnLst/>
            <a:rect r="r" b="b" t="t" l="l"/>
            <a:pathLst>
              <a:path h="5553666" w="6012827">
                <a:moveTo>
                  <a:pt x="0" y="0"/>
                </a:moveTo>
                <a:lnTo>
                  <a:pt x="6012827" y="0"/>
                </a:lnTo>
                <a:lnTo>
                  <a:pt x="6012827" y="5553666"/>
                </a:lnTo>
                <a:lnTo>
                  <a:pt x="0" y="5553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407366" y="-4197333"/>
            <a:ext cx="6098110" cy="5632436"/>
          </a:xfrm>
          <a:custGeom>
            <a:avLst/>
            <a:gdLst/>
            <a:ahLst/>
            <a:cxnLst/>
            <a:rect r="r" b="b" t="t" l="l"/>
            <a:pathLst>
              <a:path h="5632436" w="6098110">
                <a:moveTo>
                  <a:pt x="0" y="0"/>
                </a:moveTo>
                <a:lnTo>
                  <a:pt x="6098110" y="0"/>
                </a:lnTo>
                <a:lnTo>
                  <a:pt x="6098110" y="5632437"/>
                </a:lnTo>
                <a:lnTo>
                  <a:pt x="0" y="56324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556984" y="2211756"/>
            <a:ext cx="13560454" cy="33576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834"/>
              </a:lnSpc>
            </a:pPr>
            <a:r>
              <a:rPr lang="en-US" sz="7685" spc="222">
                <a:solidFill>
                  <a:srgbClr val="004AAD"/>
                </a:solidFill>
                <a:latin typeface="Sunday"/>
                <a:ea typeface="Sunday"/>
                <a:cs typeface="Sunday"/>
                <a:sym typeface="Sunday"/>
              </a:rPr>
              <a:t>ФОНДАЦИЯ </a:t>
            </a:r>
          </a:p>
          <a:p>
            <a:pPr algn="ctr">
              <a:lnSpc>
                <a:spcPts val="13834"/>
              </a:lnSpc>
            </a:pPr>
            <a:r>
              <a:rPr lang="en-US" sz="7685" spc="222">
                <a:solidFill>
                  <a:srgbClr val="004AAD"/>
                </a:solidFill>
                <a:latin typeface="Sunday"/>
                <a:ea typeface="Sunday"/>
                <a:cs typeface="Sunday"/>
                <a:sym typeface="Sunday"/>
              </a:rPr>
              <a:t>“НАДЕЖДА ЗА МАЛКИТЕ”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-4639392" y="4986886"/>
            <a:ext cx="6185571" cy="5713218"/>
          </a:xfrm>
          <a:custGeom>
            <a:avLst/>
            <a:gdLst/>
            <a:ahLst/>
            <a:cxnLst/>
            <a:rect r="r" b="b" t="t" l="l"/>
            <a:pathLst>
              <a:path h="5713218" w="6185571">
                <a:moveTo>
                  <a:pt x="0" y="0"/>
                </a:moveTo>
                <a:lnTo>
                  <a:pt x="6185571" y="0"/>
                </a:lnTo>
                <a:lnTo>
                  <a:pt x="6185571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7200000">
            <a:off x="-3848189" y="5269844"/>
            <a:ext cx="6325037" cy="5842034"/>
          </a:xfrm>
          <a:custGeom>
            <a:avLst/>
            <a:gdLst/>
            <a:ahLst/>
            <a:cxnLst/>
            <a:rect r="r" b="b" t="t" l="l"/>
            <a:pathLst>
              <a:path h="5842034" w="6325037">
                <a:moveTo>
                  <a:pt x="0" y="0"/>
                </a:moveTo>
                <a:lnTo>
                  <a:pt x="6325037" y="0"/>
                </a:lnTo>
                <a:lnTo>
                  <a:pt x="6325037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7200000">
            <a:off x="14840558" y="8180646"/>
            <a:ext cx="6325037" cy="5842034"/>
          </a:xfrm>
          <a:custGeom>
            <a:avLst/>
            <a:gdLst/>
            <a:ahLst/>
            <a:cxnLst/>
            <a:rect r="r" b="b" t="t" l="l"/>
            <a:pathLst>
              <a:path h="5842034" w="6325037">
                <a:moveTo>
                  <a:pt x="0" y="0"/>
                </a:moveTo>
                <a:lnTo>
                  <a:pt x="6325037" y="0"/>
                </a:lnTo>
                <a:lnTo>
                  <a:pt x="6325037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166515" y="7430391"/>
            <a:ext cx="6185571" cy="5713218"/>
          </a:xfrm>
          <a:custGeom>
            <a:avLst/>
            <a:gdLst/>
            <a:ahLst/>
            <a:cxnLst/>
            <a:rect r="r" b="b" t="t" l="l"/>
            <a:pathLst>
              <a:path h="5713218" w="6185571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7188234" y="6565827"/>
            <a:ext cx="3911532" cy="3250067"/>
            <a:chOff x="0" y="0"/>
            <a:chExt cx="1455674" cy="120951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111758" y="705104"/>
              <a:ext cx="78867" cy="127889"/>
            </a:xfrm>
            <a:custGeom>
              <a:avLst/>
              <a:gdLst/>
              <a:ahLst/>
              <a:cxnLst/>
              <a:rect r="r" b="b" t="t" l="l"/>
              <a:pathLst>
                <a:path h="127889" w="78867">
                  <a:moveTo>
                    <a:pt x="28194" y="127889"/>
                  </a:moveTo>
                  <a:cubicBezTo>
                    <a:pt x="28194" y="127889"/>
                    <a:pt x="3175" y="122174"/>
                    <a:pt x="1524" y="111760"/>
                  </a:cubicBezTo>
                  <a:cubicBezTo>
                    <a:pt x="0" y="102489"/>
                    <a:pt x="38608" y="0"/>
                    <a:pt x="38608" y="0"/>
                  </a:cubicBezTo>
                  <a:cubicBezTo>
                    <a:pt x="38608" y="0"/>
                    <a:pt x="73914" y="17018"/>
                    <a:pt x="76327" y="30226"/>
                  </a:cubicBezTo>
                  <a:cubicBezTo>
                    <a:pt x="78867" y="43942"/>
                    <a:pt x="40005" y="100457"/>
                    <a:pt x="28321" y="127889"/>
                  </a:cubicBezTo>
                </a:path>
              </a:pathLst>
            </a:custGeom>
            <a:solidFill>
              <a:srgbClr val="00AEEF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23545" y="728345"/>
              <a:ext cx="84074" cy="169291"/>
            </a:xfrm>
            <a:custGeom>
              <a:avLst/>
              <a:gdLst/>
              <a:ahLst/>
              <a:cxnLst/>
              <a:rect r="r" b="b" t="t" l="l"/>
              <a:pathLst>
                <a:path h="169291" w="84074">
                  <a:moveTo>
                    <a:pt x="16510" y="8890"/>
                  </a:moveTo>
                  <a:cubicBezTo>
                    <a:pt x="63754" y="77978"/>
                    <a:pt x="68580" y="128651"/>
                    <a:pt x="84074" y="143256"/>
                  </a:cubicBezTo>
                  <a:cubicBezTo>
                    <a:pt x="72390" y="153416"/>
                    <a:pt x="56642" y="162306"/>
                    <a:pt x="30988" y="169291"/>
                  </a:cubicBezTo>
                  <a:cubicBezTo>
                    <a:pt x="5842" y="100965"/>
                    <a:pt x="0" y="41148"/>
                    <a:pt x="1270" y="16383"/>
                  </a:cubicBezTo>
                  <a:cubicBezTo>
                    <a:pt x="3810" y="2032"/>
                    <a:pt x="10287" y="0"/>
                    <a:pt x="16383" y="8890"/>
                  </a:cubicBezTo>
                </a:path>
              </a:pathLst>
            </a:custGeom>
            <a:solidFill>
              <a:srgbClr val="EE2A7B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727837" y="489839"/>
              <a:ext cx="148844" cy="282829"/>
            </a:xfrm>
            <a:custGeom>
              <a:avLst/>
              <a:gdLst/>
              <a:ahLst/>
              <a:cxnLst/>
              <a:rect r="r" b="b" t="t" l="l"/>
              <a:pathLst>
                <a:path h="282829" w="148844">
                  <a:moveTo>
                    <a:pt x="127" y="244348"/>
                  </a:moveTo>
                  <a:cubicBezTo>
                    <a:pt x="5461" y="235077"/>
                    <a:pt x="10541" y="223520"/>
                    <a:pt x="13843" y="201930"/>
                  </a:cubicBezTo>
                  <a:cubicBezTo>
                    <a:pt x="17526" y="178054"/>
                    <a:pt x="15621" y="137922"/>
                    <a:pt x="18669" y="112141"/>
                  </a:cubicBezTo>
                  <a:cubicBezTo>
                    <a:pt x="25019" y="59944"/>
                    <a:pt x="32385" y="38100"/>
                    <a:pt x="45974" y="22225"/>
                  </a:cubicBezTo>
                  <a:cubicBezTo>
                    <a:pt x="60071" y="5715"/>
                    <a:pt x="84455" y="0"/>
                    <a:pt x="100457" y="12700"/>
                  </a:cubicBezTo>
                  <a:cubicBezTo>
                    <a:pt x="127635" y="35179"/>
                    <a:pt x="148844" y="187960"/>
                    <a:pt x="144145" y="282829"/>
                  </a:cubicBezTo>
                  <a:cubicBezTo>
                    <a:pt x="112649" y="282067"/>
                    <a:pt x="32004" y="266319"/>
                    <a:pt x="0" y="244221"/>
                  </a:cubicBezTo>
                </a:path>
              </a:pathLst>
            </a:custGeom>
            <a:solidFill>
              <a:srgbClr val="FFCB04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55575" y="213233"/>
              <a:ext cx="1244092" cy="939292"/>
            </a:xfrm>
            <a:custGeom>
              <a:avLst/>
              <a:gdLst/>
              <a:ahLst/>
              <a:cxnLst/>
              <a:rect r="r" b="b" t="t" l="l"/>
              <a:pathLst>
                <a:path h="939292" w="1244092">
                  <a:moveTo>
                    <a:pt x="992505" y="664337"/>
                  </a:moveTo>
                  <a:cubicBezTo>
                    <a:pt x="992505" y="664337"/>
                    <a:pt x="930529" y="644906"/>
                    <a:pt x="927481" y="625602"/>
                  </a:cubicBezTo>
                  <a:cubicBezTo>
                    <a:pt x="924687" y="608330"/>
                    <a:pt x="971931" y="444881"/>
                    <a:pt x="979043" y="442468"/>
                  </a:cubicBezTo>
                  <a:cubicBezTo>
                    <a:pt x="985266" y="440436"/>
                    <a:pt x="1053846" y="478917"/>
                    <a:pt x="1062482" y="502285"/>
                  </a:cubicBezTo>
                  <a:cubicBezTo>
                    <a:pt x="1072134" y="528574"/>
                    <a:pt x="1014349" y="613283"/>
                    <a:pt x="992505" y="664337"/>
                  </a:cubicBezTo>
                  <a:moveTo>
                    <a:pt x="931418" y="863854"/>
                  </a:moveTo>
                  <a:cubicBezTo>
                    <a:pt x="919480" y="862711"/>
                    <a:pt x="907542" y="861695"/>
                    <a:pt x="895858" y="860806"/>
                  </a:cubicBezTo>
                  <a:cubicBezTo>
                    <a:pt x="899922" y="799719"/>
                    <a:pt x="909828" y="712597"/>
                    <a:pt x="921893" y="666369"/>
                  </a:cubicBezTo>
                  <a:lnTo>
                    <a:pt x="977138" y="688848"/>
                  </a:lnTo>
                  <a:cubicBezTo>
                    <a:pt x="953135" y="749554"/>
                    <a:pt x="938276" y="832866"/>
                    <a:pt x="931418" y="863854"/>
                  </a:cubicBezTo>
                  <a:moveTo>
                    <a:pt x="736981" y="852043"/>
                  </a:moveTo>
                  <a:lnTo>
                    <a:pt x="745109" y="642366"/>
                  </a:lnTo>
                  <a:cubicBezTo>
                    <a:pt x="745109" y="642366"/>
                    <a:pt x="745236" y="640715"/>
                    <a:pt x="745236" y="640715"/>
                  </a:cubicBezTo>
                  <a:cubicBezTo>
                    <a:pt x="754761" y="642366"/>
                    <a:pt x="767842" y="644906"/>
                    <a:pt x="771398" y="641731"/>
                  </a:cubicBezTo>
                  <a:cubicBezTo>
                    <a:pt x="779018" y="634873"/>
                    <a:pt x="777621" y="620268"/>
                    <a:pt x="777621" y="620268"/>
                  </a:cubicBezTo>
                  <a:cubicBezTo>
                    <a:pt x="781812" y="511683"/>
                    <a:pt x="761492" y="348742"/>
                    <a:pt x="734441" y="266065"/>
                  </a:cubicBezTo>
                  <a:cubicBezTo>
                    <a:pt x="788797" y="301625"/>
                    <a:pt x="862457" y="350647"/>
                    <a:pt x="937133" y="403606"/>
                  </a:cubicBezTo>
                  <a:cubicBezTo>
                    <a:pt x="958342" y="418592"/>
                    <a:pt x="952627" y="432562"/>
                    <a:pt x="929259" y="508889"/>
                  </a:cubicBezTo>
                  <a:cubicBezTo>
                    <a:pt x="902589" y="596138"/>
                    <a:pt x="869569" y="726059"/>
                    <a:pt x="860552" y="858139"/>
                  </a:cubicBezTo>
                  <a:cubicBezTo>
                    <a:pt x="817880" y="855218"/>
                    <a:pt x="776732" y="853186"/>
                    <a:pt x="737108" y="852043"/>
                  </a:cubicBezTo>
                  <a:moveTo>
                    <a:pt x="705358" y="851281"/>
                  </a:moveTo>
                  <a:cubicBezTo>
                    <a:pt x="666369" y="850519"/>
                    <a:pt x="629158" y="850646"/>
                    <a:pt x="593598" y="851281"/>
                  </a:cubicBezTo>
                  <a:cubicBezTo>
                    <a:pt x="590296" y="832485"/>
                    <a:pt x="585851" y="798703"/>
                    <a:pt x="582295" y="757682"/>
                  </a:cubicBezTo>
                  <a:cubicBezTo>
                    <a:pt x="593979" y="757047"/>
                    <a:pt x="603250" y="751459"/>
                    <a:pt x="603250" y="744601"/>
                  </a:cubicBezTo>
                  <a:cubicBezTo>
                    <a:pt x="603250" y="737235"/>
                    <a:pt x="592963" y="731393"/>
                    <a:pt x="580390" y="731393"/>
                  </a:cubicBezTo>
                  <a:lnTo>
                    <a:pt x="580390" y="731393"/>
                  </a:lnTo>
                  <a:cubicBezTo>
                    <a:pt x="577723" y="692404"/>
                    <a:pt x="576326" y="648843"/>
                    <a:pt x="577596" y="605663"/>
                  </a:cubicBezTo>
                  <a:cubicBezTo>
                    <a:pt x="623062" y="620141"/>
                    <a:pt x="676021" y="630809"/>
                    <a:pt x="714121" y="636143"/>
                  </a:cubicBezTo>
                  <a:close/>
                  <a:moveTo>
                    <a:pt x="420878" y="859790"/>
                  </a:moveTo>
                  <a:cubicBezTo>
                    <a:pt x="416179" y="810006"/>
                    <a:pt x="404495" y="755142"/>
                    <a:pt x="393827" y="716915"/>
                  </a:cubicBezTo>
                  <a:cubicBezTo>
                    <a:pt x="420116" y="696468"/>
                    <a:pt x="427990" y="690118"/>
                    <a:pt x="428879" y="680339"/>
                  </a:cubicBezTo>
                  <a:cubicBezTo>
                    <a:pt x="430911" y="659130"/>
                    <a:pt x="381635" y="569087"/>
                    <a:pt x="299339" y="464058"/>
                  </a:cubicBezTo>
                  <a:cubicBezTo>
                    <a:pt x="289433" y="451358"/>
                    <a:pt x="298196" y="443611"/>
                    <a:pt x="302641" y="440563"/>
                  </a:cubicBezTo>
                  <a:cubicBezTo>
                    <a:pt x="414655" y="362712"/>
                    <a:pt x="478028" y="319024"/>
                    <a:pt x="552704" y="269367"/>
                  </a:cubicBezTo>
                  <a:cubicBezTo>
                    <a:pt x="544576" y="298704"/>
                    <a:pt x="539750" y="337693"/>
                    <a:pt x="534162" y="385699"/>
                  </a:cubicBezTo>
                  <a:cubicBezTo>
                    <a:pt x="530733" y="415290"/>
                    <a:pt x="526669" y="448691"/>
                    <a:pt x="521462" y="483362"/>
                  </a:cubicBezTo>
                  <a:cubicBezTo>
                    <a:pt x="515747" y="520192"/>
                    <a:pt x="491109" y="535305"/>
                    <a:pt x="473837" y="551688"/>
                  </a:cubicBezTo>
                  <a:cubicBezTo>
                    <a:pt x="473837" y="551688"/>
                    <a:pt x="493903" y="578612"/>
                    <a:pt x="544576" y="594360"/>
                  </a:cubicBezTo>
                  <a:lnTo>
                    <a:pt x="544449" y="597154"/>
                  </a:lnTo>
                  <a:cubicBezTo>
                    <a:pt x="540766" y="701294"/>
                    <a:pt x="551307" y="807974"/>
                    <a:pt x="558673" y="852170"/>
                  </a:cubicBezTo>
                  <a:cubicBezTo>
                    <a:pt x="508889" y="853694"/>
                    <a:pt x="462788" y="856361"/>
                    <a:pt x="420878" y="859790"/>
                  </a:cubicBezTo>
                  <a:moveTo>
                    <a:pt x="281559" y="731520"/>
                  </a:moveTo>
                  <a:cubicBezTo>
                    <a:pt x="239649" y="605536"/>
                    <a:pt x="241681" y="521589"/>
                    <a:pt x="242570" y="495681"/>
                  </a:cubicBezTo>
                  <a:cubicBezTo>
                    <a:pt x="243459" y="469773"/>
                    <a:pt x="258445" y="455549"/>
                    <a:pt x="273431" y="466979"/>
                  </a:cubicBezTo>
                  <a:cubicBezTo>
                    <a:pt x="354457" y="586105"/>
                    <a:pt x="372491" y="647573"/>
                    <a:pt x="398399" y="669290"/>
                  </a:cubicBezTo>
                  <a:cubicBezTo>
                    <a:pt x="385953" y="685927"/>
                    <a:pt x="338455" y="720471"/>
                    <a:pt x="281686" y="731520"/>
                  </a:cubicBezTo>
                  <a:moveTo>
                    <a:pt x="340233" y="867664"/>
                  </a:moveTo>
                  <a:cubicBezTo>
                    <a:pt x="334010" y="830707"/>
                    <a:pt x="328168" y="789686"/>
                    <a:pt x="316357" y="755396"/>
                  </a:cubicBezTo>
                  <a:cubicBezTo>
                    <a:pt x="334264" y="750316"/>
                    <a:pt x="349123" y="744347"/>
                    <a:pt x="361442" y="738124"/>
                  </a:cubicBezTo>
                  <a:cubicBezTo>
                    <a:pt x="372745" y="767334"/>
                    <a:pt x="381889" y="817753"/>
                    <a:pt x="387350" y="862711"/>
                  </a:cubicBezTo>
                  <a:cubicBezTo>
                    <a:pt x="370967" y="864235"/>
                    <a:pt x="355219" y="865886"/>
                    <a:pt x="340233" y="867664"/>
                  </a:cubicBezTo>
                  <a:moveTo>
                    <a:pt x="190754" y="366649"/>
                  </a:moveTo>
                  <a:cubicBezTo>
                    <a:pt x="187833" y="354711"/>
                    <a:pt x="189865" y="341630"/>
                    <a:pt x="196088" y="332613"/>
                  </a:cubicBezTo>
                  <a:cubicBezTo>
                    <a:pt x="201422" y="324993"/>
                    <a:pt x="209296" y="320421"/>
                    <a:pt x="219583" y="319151"/>
                  </a:cubicBezTo>
                  <a:cubicBezTo>
                    <a:pt x="221488" y="318897"/>
                    <a:pt x="223266" y="319024"/>
                    <a:pt x="225171" y="319278"/>
                  </a:cubicBezTo>
                  <a:cubicBezTo>
                    <a:pt x="238379" y="321437"/>
                    <a:pt x="251079" y="338201"/>
                    <a:pt x="254127" y="358521"/>
                  </a:cubicBezTo>
                  <a:cubicBezTo>
                    <a:pt x="258191" y="385445"/>
                    <a:pt x="252095" y="417068"/>
                    <a:pt x="230505" y="422402"/>
                  </a:cubicBezTo>
                  <a:cubicBezTo>
                    <a:pt x="218694" y="425323"/>
                    <a:pt x="198501" y="398399"/>
                    <a:pt x="190754" y="366649"/>
                  </a:cubicBezTo>
                  <a:moveTo>
                    <a:pt x="558800" y="379222"/>
                  </a:moveTo>
                  <a:cubicBezTo>
                    <a:pt x="568452" y="302387"/>
                    <a:pt x="580263" y="281432"/>
                    <a:pt x="600329" y="258064"/>
                  </a:cubicBezTo>
                  <a:cubicBezTo>
                    <a:pt x="621157" y="233807"/>
                    <a:pt x="659384" y="223266"/>
                    <a:pt x="683006" y="241935"/>
                  </a:cubicBezTo>
                  <a:cubicBezTo>
                    <a:pt x="726948" y="272288"/>
                    <a:pt x="759206" y="469265"/>
                    <a:pt x="752221" y="608838"/>
                  </a:cubicBezTo>
                  <a:cubicBezTo>
                    <a:pt x="705739" y="607695"/>
                    <a:pt x="573405" y="579882"/>
                    <a:pt x="526288" y="547370"/>
                  </a:cubicBezTo>
                  <a:cubicBezTo>
                    <a:pt x="538099" y="532130"/>
                    <a:pt x="549275" y="520065"/>
                    <a:pt x="554101" y="488315"/>
                  </a:cubicBezTo>
                  <a:cubicBezTo>
                    <a:pt x="559562" y="453136"/>
                    <a:pt x="554990" y="408940"/>
                    <a:pt x="558800" y="379222"/>
                  </a:cubicBezTo>
                  <a:moveTo>
                    <a:pt x="602996" y="105918"/>
                  </a:moveTo>
                  <a:cubicBezTo>
                    <a:pt x="599694" y="77343"/>
                    <a:pt x="600964" y="54610"/>
                    <a:pt x="608711" y="45974"/>
                  </a:cubicBezTo>
                  <a:cubicBezTo>
                    <a:pt x="617855" y="35687"/>
                    <a:pt x="704469" y="74295"/>
                    <a:pt x="695960" y="118618"/>
                  </a:cubicBezTo>
                  <a:cubicBezTo>
                    <a:pt x="687959" y="160274"/>
                    <a:pt x="668528" y="177038"/>
                    <a:pt x="650113" y="177038"/>
                  </a:cubicBezTo>
                  <a:cubicBezTo>
                    <a:pt x="631444" y="177038"/>
                    <a:pt x="608076" y="149860"/>
                    <a:pt x="602869" y="105918"/>
                  </a:cubicBezTo>
                  <a:moveTo>
                    <a:pt x="1033018" y="356235"/>
                  </a:moveTo>
                  <a:cubicBezTo>
                    <a:pt x="1038606" y="325374"/>
                    <a:pt x="1056259" y="327152"/>
                    <a:pt x="1060450" y="326898"/>
                  </a:cubicBezTo>
                  <a:cubicBezTo>
                    <a:pt x="1062736" y="326771"/>
                    <a:pt x="1065276" y="326898"/>
                    <a:pt x="1067943" y="327406"/>
                  </a:cubicBezTo>
                  <a:cubicBezTo>
                    <a:pt x="1073785" y="328422"/>
                    <a:pt x="1081786" y="331216"/>
                    <a:pt x="1086739" y="338328"/>
                  </a:cubicBezTo>
                  <a:cubicBezTo>
                    <a:pt x="1092835" y="347091"/>
                    <a:pt x="1092200" y="359537"/>
                    <a:pt x="1090549" y="368427"/>
                  </a:cubicBezTo>
                  <a:cubicBezTo>
                    <a:pt x="1085088" y="398780"/>
                    <a:pt x="1063371" y="423037"/>
                    <a:pt x="1046607" y="422021"/>
                  </a:cubicBezTo>
                  <a:cubicBezTo>
                    <a:pt x="1026287" y="420878"/>
                    <a:pt x="1030224" y="371348"/>
                    <a:pt x="1032891" y="356362"/>
                  </a:cubicBezTo>
                  <a:moveTo>
                    <a:pt x="1224534" y="572262"/>
                  </a:moveTo>
                  <a:cubicBezTo>
                    <a:pt x="1194308" y="551307"/>
                    <a:pt x="1076833" y="462661"/>
                    <a:pt x="1056513" y="448564"/>
                  </a:cubicBezTo>
                  <a:cubicBezTo>
                    <a:pt x="1057656" y="448564"/>
                    <a:pt x="1058672" y="448818"/>
                    <a:pt x="1059815" y="448691"/>
                  </a:cubicBezTo>
                  <a:cubicBezTo>
                    <a:pt x="1089533" y="446786"/>
                    <a:pt x="1115568" y="416179"/>
                    <a:pt x="1123188" y="374396"/>
                  </a:cubicBezTo>
                  <a:cubicBezTo>
                    <a:pt x="1128141" y="346837"/>
                    <a:pt x="1120775" y="329184"/>
                    <a:pt x="1113790" y="319151"/>
                  </a:cubicBezTo>
                  <a:cubicBezTo>
                    <a:pt x="1104773" y="306451"/>
                    <a:pt x="1090676" y="297815"/>
                    <a:pt x="1073785" y="294767"/>
                  </a:cubicBezTo>
                  <a:cubicBezTo>
                    <a:pt x="1068324" y="293751"/>
                    <a:pt x="1063117" y="293497"/>
                    <a:pt x="1058164" y="293751"/>
                  </a:cubicBezTo>
                  <a:cubicBezTo>
                    <a:pt x="1042289" y="294767"/>
                    <a:pt x="1014349" y="303911"/>
                    <a:pt x="1005459" y="352933"/>
                  </a:cubicBezTo>
                  <a:cubicBezTo>
                    <a:pt x="1001649" y="374142"/>
                    <a:pt x="1003300" y="395351"/>
                    <a:pt x="1010031" y="412496"/>
                  </a:cubicBezTo>
                  <a:cubicBezTo>
                    <a:pt x="1010793" y="414528"/>
                    <a:pt x="1011936" y="416179"/>
                    <a:pt x="1012952" y="418084"/>
                  </a:cubicBezTo>
                  <a:cubicBezTo>
                    <a:pt x="909828" y="346075"/>
                    <a:pt x="733171" y="223647"/>
                    <a:pt x="686181" y="196723"/>
                  </a:cubicBezTo>
                  <a:cubicBezTo>
                    <a:pt x="707898" y="178816"/>
                    <a:pt x="722249" y="144907"/>
                    <a:pt x="722249" y="105283"/>
                  </a:cubicBezTo>
                  <a:cubicBezTo>
                    <a:pt x="722249" y="46228"/>
                    <a:pt x="690626" y="0"/>
                    <a:pt x="650240" y="0"/>
                  </a:cubicBezTo>
                  <a:cubicBezTo>
                    <a:pt x="631190" y="0"/>
                    <a:pt x="608584" y="5969"/>
                    <a:pt x="593090" y="23368"/>
                  </a:cubicBezTo>
                  <a:cubicBezTo>
                    <a:pt x="573659" y="45212"/>
                    <a:pt x="566547" y="79629"/>
                    <a:pt x="570103" y="109982"/>
                  </a:cubicBezTo>
                  <a:cubicBezTo>
                    <a:pt x="574675" y="148590"/>
                    <a:pt x="591058" y="180086"/>
                    <a:pt x="613029" y="196977"/>
                  </a:cubicBezTo>
                  <a:cubicBezTo>
                    <a:pt x="570357" y="216408"/>
                    <a:pt x="418846" y="322326"/>
                    <a:pt x="266827" y="424815"/>
                  </a:cubicBezTo>
                  <a:cubicBezTo>
                    <a:pt x="277368" y="408559"/>
                    <a:pt x="282956" y="384810"/>
                    <a:pt x="281813" y="355981"/>
                  </a:cubicBezTo>
                  <a:cubicBezTo>
                    <a:pt x="280416" y="319151"/>
                    <a:pt x="259715" y="291338"/>
                    <a:pt x="230378" y="286639"/>
                  </a:cubicBezTo>
                  <a:cubicBezTo>
                    <a:pt x="225552" y="285877"/>
                    <a:pt x="220472" y="285750"/>
                    <a:pt x="215519" y="286385"/>
                  </a:cubicBezTo>
                  <a:cubicBezTo>
                    <a:pt x="195580" y="288798"/>
                    <a:pt x="179451" y="298323"/>
                    <a:pt x="168656" y="313944"/>
                  </a:cubicBezTo>
                  <a:cubicBezTo>
                    <a:pt x="156972" y="330835"/>
                    <a:pt x="153162" y="353568"/>
                    <a:pt x="158369" y="374777"/>
                  </a:cubicBezTo>
                  <a:cubicBezTo>
                    <a:pt x="168148" y="414401"/>
                    <a:pt x="192405" y="442976"/>
                    <a:pt x="220218" y="447421"/>
                  </a:cubicBezTo>
                  <a:cubicBezTo>
                    <a:pt x="223393" y="447929"/>
                    <a:pt x="226568" y="448056"/>
                    <a:pt x="229743" y="447802"/>
                  </a:cubicBezTo>
                  <a:cubicBezTo>
                    <a:pt x="138303" y="506095"/>
                    <a:pt x="36322" y="571246"/>
                    <a:pt x="16002" y="584200"/>
                  </a:cubicBezTo>
                  <a:cubicBezTo>
                    <a:pt x="16002" y="584200"/>
                    <a:pt x="0" y="594106"/>
                    <a:pt x="9017" y="607568"/>
                  </a:cubicBezTo>
                  <a:cubicBezTo>
                    <a:pt x="14859" y="616204"/>
                    <a:pt x="30353" y="618363"/>
                    <a:pt x="51181" y="618363"/>
                  </a:cubicBezTo>
                  <a:cubicBezTo>
                    <a:pt x="57150" y="618363"/>
                    <a:pt x="82296" y="618363"/>
                    <a:pt x="85979" y="612267"/>
                  </a:cubicBezTo>
                  <a:cubicBezTo>
                    <a:pt x="93726" y="599186"/>
                    <a:pt x="62611" y="588264"/>
                    <a:pt x="62611" y="588264"/>
                  </a:cubicBezTo>
                  <a:cubicBezTo>
                    <a:pt x="98552" y="565531"/>
                    <a:pt x="171704" y="519684"/>
                    <a:pt x="210312" y="495427"/>
                  </a:cubicBezTo>
                  <a:cubicBezTo>
                    <a:pt x="215900" y="503936"/>
                    <a:pt x="225679" y="737743"/>
                    <a:pt x="246888" y="755142"/>
                  </a:cubicBezTo>
                  <a:cubicBezTo>
                    <a:pt x="250825" y="758317"/>
                    <a:pt x="265430" y="760730"/>
                    <a:pt x="275209" y="761111"/>
                  </a:cubicBezTo>
                  <a:cubicBezTo>
                    <a:pt x="287401" y="798322"/>
                    <a:pt x="298323" y="836168"/>
                    <a:pt x="306578" y="871728"/>
                  </a:cubicBezTo>
                  <a:cubicBezTo>
                    <a:pt x="205486" y="884682"/>
                    <a:pt x="143383" y="899414"/>
                    <a:pt x="129032" y="902589"/>
                  </a:cubicBezTo>
                  <a:cubicBezTo>
                    <a:pt x="104140" y="908177"/>
                    <a:pt x="67564" y="917702"/>
                    <a:pt x="70866" y="928878"/>
                  </a:cubicBezTo>
                  <a:cubicBezTo>
                    <a:pt x="73914" y="939292"/>
                    <a:pt x="138684" y="926084"/>
                    <a:pt x="138684" y="926084"/>
                  </a:cubicBezTo>
                  <a:cubicBezTo>
                    <a:pt x="170053" y="922274"/>
                    <a:pt x="338836" y="894715"/>
                    <a:pt x="647827" y="891921"/>
                  </a:cubicBezTo>
                  <a:cubicBezTo>
                    <a:pt x="800862" y="890524"/>
                    <a:pt x="934847" y="897001"/>
                    <a:pt x="1125982" y="913638"/>
                  </a:cubicBezTo>
                  <a:cubicBezTo>
                    <a:pt x="1153668" y="916051"/>
                    <a:pt x="1197610" y="923417"/>
                    <a:pt x="1199388" y="912241"/>
                  </a:cubicBezTo>
                  <a:cubicBezTo>
                    <a:pt x="1201166" y="901065"/>
                    <a:pt x="1118362" y="886587"/>
                    <a:pt x="1118362" y="886587"/>
                  </a:cubicBezTo>
                  <a:cubicBezTo>
                    <a:pt x="1065911" y="878713"/>
                    <a:pt x="1014984" y="872236"/>
                    <a:pt x="965835" y="867156"/>
                  </a:cubicBezTo>
                  <a:cubicBezTo>
                    <a:pt x="978662" y="817118"/>
                    <a:pt x="1020445" y="639953"/>
                    <a:pt x="1100709" y="520065"/>
                  </a:cubicBezTo>
                  <a:cubicBezTo>
                    <a:pt x="1146429" y="548640"/>
                    <a:pt x="1165352" y="561086"/>
                    <a:pt x="1195578" y="581152"/>
                  </a:cubicBezTo>
                  <a:cubicBezTo>
                    <a:pt x="1193292" y="581025"/>
                    <a:pt x="1172083" y="586740"/>
                    <a:pt x="1175512" y="595757"/>
                  </a:cubicBezTo>
                  <a:cubicBezTo>
                    <a:pt x="1177163" y="600075"/>
                    <a:pt x="1190752" y="602615"/>
                    <a:pt x="1202563" y="601218"/>
                  </a:cubicBezTo>
                  <a:cubicBezTo>
                    <a:pt x="1244092" y="596392"/>
                    <a:pt x="1242695" y="584581"/>
                    <a:pt x="1224661" y="572135"/>
                  </a:cubicBezTo>
                </a:path>
              </a:pathLst>
            </a:custGeom>
            <a:solidFill>
              <a:srgbClr val="6D6E71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13995" y="193294"/>
              <a:ext cx="108077" cy="93472"/>
            </a:xfrm>
            <a:custGeom>
              <a:avLst/>
              <a:gdLst/>
              <a:ahLst/>
              <a:cxnLst/>
              <a:rect r="r" b="b" t="t" l="l"/>
              <a:pathLst>
                <a:path h="93472" w="108077">
                  <a:moveTo>
                    <a:pt x="9144" y="67945"/>
                  </a:moveTo>
                  <a:cubicBezTo>
                    <a:pt x="18288" y="88646"/>
                    <a:pt x="47371" y="93472"/>
                    <a:pt x="71501" y="82931"/>
                  </a:cubicBezTo>
                  <a:cubicBezTo>
                    <a:pt x="95631" y="72390"/>
                    <a:pt x="108077" y="49530"/>
                    <a:pt x="98933" y="28829"/>
                  </a:cubicBezTo>
                  <a:cubicBezTo>
                    <a:pt x="89789" y="8128"/>
                    <a:pt x="62865" y="0"/>
                    <a:pt x="38735" y="10541"/>
                  </a:cubicBezTo>
                  <a:cubicBezTo>
                    <a:pt x="14605" y="21082"/>
                    <a:pt x="0" y="47244"/>
                    <a:pt x="9144" y="67945"/>
                  </a:cubicBezTo>
                </a:path>
              </a:pathLst>
            </a:custGeom>
            <a:solidFill>
              <a:srgbClr val="FFCB04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60833" y="63500"/>
              <a:ext cx="521970" cy="418846"/>
            </a:xfrm>
            <a:custGeom>
              <a:avLst/>
              <a:gdLst/>
              <a:ahLst/>
              <a:cxnLst/>
              <a:rect r="r" b="b" t="t" l="l"/>
              <a:pathLst>
                <a:path h="418846" w="521970">
                  <a:moveTo>
                    <a:pt x="197104" y="242951"/>
                  </a:moveTo>
                  <a:cubicBezTo>
                    <a:pt x="169672" y="242951"/>
                    <a:pt x="146812" y="229616"/>
                    <a:pt x="137287" y="208153"/>
                  </a:cubicBezTo>
                  <a:cubicBezTo>
                    <a:pt x="123190" y="176276"/>
                    <a:pt x="143002" y="136525"/>
                    <a:pt x="181483" y="119507"/>
                  </a:cubicBezTo>
                  <a:cubicBezTo>
                    <a:pt x="193040" y="114427"/>
                    <a:pt x="204978" y="111887"/>
                    <a:pt x="217043" y="111887"/>
                  </a:cubicBezTo>
                  <a:cubicBezTo>
                    <a:pt x="244475" y="111887"/>
                    <a:pt x="267335" y="125222"/>
                    <a:pt x="276733" y="146685"/>
                  </a:cubicBezTo>
                  <a:cubicBezTo>
                    <a:pt x="290830" y="178562"/>
                    <a:pt x="271018" y="218313"/>
                    <a:pt x="232537" y="235331"/>
                  </a:cubicBezTo>
                  <a:cubicBezTo>
                    <a:pt x="220980" y="240411"/>
                    <a:pt x="209042" y="242951"/>
                    <a:pt x="196977" y="242951"/>
                  </a:cubicBezTo>
                  <a:moveTo>
                    <a:pt x="518287" y="101219"/>
                  </a:moveTo>
                  <a:cubicBezTo>
                    <a:pt x="515874" y="89662"/>
                    <a:pt x="502158" y="87503"/>
                    <a:pt x="501523" y="87376"/>
                  </a:cubicBezTo>
                  <a:lnTo>
                    <a:pt x="501269" y="87376"/>
                  </a:lnTo>
                  <a:lnTo>
                    <a:pt x="501015" y="87376"/>
                  </a:lnTo>
                  <a:cubicBezTo>
                    <a:pt x="421386" y="96266"/>
                    <a:pt x="356997" y="114300"/>
                    <a:pt x="309626" y="141097"/>
                  </a:cubicBezTo>
                  <a:lnTo>
                    <a:pt x="308864" y="141478"/>
                  </a:lnTo>
                  <a:cubicBezTo>
                    <a:pt x="307975" y="138811"/>
                    <a:pt x="307086" y="136271"/>
                    <a:pt x="305943" y="133858"/>
                  </a:cubicBezTo>
                  <a:cubicBezTo>
                    <a:pt x="299974" y="120269"/>
                    <a:pt x="290576" y="108712"/>
                    <a:pt x="278003" y="99441"/>
                  </a:cubicBezTo>
                  <a:cubicBezTo>
                    <a:pt x="290576" y="80391"/>
                    <a:pt x="318135" y="47117"/>
                    <a:pt x="338328" y="23876"/>
                  </a:cubicBezTo>
                  <a:lnTo>
                    <a:pt x="338709" y="23241"/>
                  </a:lnTo>
                  <a:cubicBezTo>
                    <a:pt x="340360" y="18923"/>
                    <a:pt x="341122" y="9144"/>
                    <a:pt x="332359" y="2794"/>
                  </a:cubicBezTo>
                  <a:cubicBezTo>
                    <a:pt x="329946" y="1016"/>
                    <a:pt x="327279" y="0"/>
                    <a:pt x="324612" y="0"/>
                  </a:cubicBezTo>
                  <a:cubicBezTo>
                    <a:pt x="318770" y="0"/>
                    <a:pt x="314579" y="4318"/>
                    <a:pt x="314325" y="4699"/>
                  </a:cubicBezTo>
                  <a:cubicBezTo>
                    <a:pt x="292227" y="33401"/>
                    <a:pt x="274066" y="64770"/>
                    <a:pt x="260604" y="89281"/>
                  </a:cubicBezTo>
                  <a:cubicBezTo>
                    <a:pt x="240030" y="80010"/>
                    <a:pt x="216789" y="77724"/>
                    <a:pt x="192786" y="82931"/>
                  </a:cubicBezTo>
                  <a:cubicBezTo>
                    <a:pt x="188976" y="62611"/>
                    <a:pt x="184023" y="23114"/>
                    <a:pt x="183388" y="15875"/>
                  </a:cubicBezTo>
                  <a:lnTo>
                    <a:pt x="183388" y="15240"/>
                  </a:lnTo>
                  <a:lnTo>
                    <a:pt x="183007" y="14732"/>
                  </a:lnTo>
                  <a:cubicBezTo>
                    <a:pt x="182753" y="14478"/>
                    <a:pt x="177419" y="8382"/>
                    <a:pt x="169545" y="8382"/>
                  </a:cubicBezTo>
                  <a:cubicBezTo>
                    <a:pt x="168148" y="8382"/>
                    <a:pt x="166624" y="8636"/>
                    <a:pt x="165227" y="9017"/>
                  </a:cubicBezTo>
                  <a:cubicBezTo>
                    <a:pt x="156845" y="11430"/>
                    <a:pt x="155321" y="18669"/>
                    <a:pt x="155829" y="22352"/>
                  </a:cubicBezTo>
                  <a:cubicBezTo>
                    <a:pt x="158242" y="35306"/>
                    <a:pt x="168529" y="69977"/>
                    <a:pt x="175006" y="88265"/>
                  </a:cubicBezTo>
                  <a:cubicBezTo>
                    <a:pt x="173101" y="89027"/>
                    <a:pt x="171069" y="89662"/>
                    <a:pt x="169164" y="90551"/>
                  </a:cubicBezTo>
                  <a:cubicBezTo>
                    <a:pt x="152019" y="98171"/>
                    <a:pt x="136779" y="109601"/>
                    <a:pt x="125095" y="123825"/>
                  </a:cubicBezTo>
                  <a:cubicBezTo>
                    <a:pt x="114681" y="116332"/>
                    <a:pt x="100584" y="102489"/>
                    <a:pt x="89154" y="91186"/>
                  </a:cubicBezTo>
                  <a:lnTo>
                    <a:pt x="82550" y="84709"/>
                  </a:lnTo>
                  <a:cubicBezTo>
                    <a:pt x="82296" y="84582"/>
                    <a:pt x="77851" y="81534"/>
                    <a:pt x="72644" y="81534"/>
                  </a:cubicBezTo>
                  <a:cubicBezTo>
                    <a:pt x="68707" y="81534"/>
                    <a:pt x="65278" y="83312"/>
                    <a:pt x="62865" y="86614"/>
                  </a:cubicBezTo>
                  <a:cubicBezTo>
                    <a:pt x="56388" y="95250"/>
                    <a:pt x="62103" y="104648"/>
                    <a:pt x="62357" y="105029"/>
                  </a:cubicBezTo>
                  <a:lnTo>
                    <a:pt x="62738" y="105537"/>
                  </a:lnTo>
                  <a:cubicBezTo>
                    <a:pt x="79502" y="119888"/>
                    <a:pt x="100457" y="133223"/>
                    <a:pt x="113030" y="141224"/>
                  </a:cubicBezTo>
                  <a:lnTo>
                    <a:pt x="113284" y="141351"/>
                  </a:lnTo>
                  <a:cubicBezTo>
                    <a:pt x="102235" y="162052"/>
                    <a:pt x="98933" y="184785"/>
                    <a:pt x="103759" y="205994"/>
                  </a:cubicBezTo>
                  <a:cubicBezTo>
                    <a:pt x="88392" y="211582"/>
                    <a:pt x="51689" y="221107"/>
                    <a:pt x="14224" y="228092"/>
                  </a:cubicBezTo>
                  <a:lnTo>
                    <a:pt x="13589" y="228346"/>
                  </a:lnTo>
                  <a:cubicBezTo>
                    <a:pt x="8509" y="231267"/>
                    <a:pt x="0" y="239522"/>
                    <a:pt x="3937" y="249047"/>
                  </a:cubicBezTo>
                  <a:cubicBezTo>
                    <a:pt x="7874" y="258572"/>
                    <a:pt x="17653" y="259461"/>
                    <a:pt x="20447" y="259461"/>
                  </a:cubicBezTo>
                  <a:cubicBezTo>
                    <a:pt x="21209" y="259461"/>
                    <a:pt x="21717" y="259461"/>
                    <a:pt x="22098" y="259334"/>
                  </a:cubicBezTo>
                  <a:cubicBezTo>
                    <a:pt x="66294" y="248158"/>
                    <a:pt x="100076" y="232283"/>
                    <a:pt x="111252" y="226187"/>
                  </a:cubicBezTo>
                  <a:cubicBezTo>
                    <a:pt x="122428" y="247523"/>
                    <a:pt x="141732" y="263017"/>
                    <a:pt x="165989" y="270256"/>
                  </a:cubicBezTo>
                  <a:cubicBezTo>
                    <a:pt x="161798" y="281813"/>
                    <a:pt x="147193" y="319151"/>
                    <a:pt x="114427" y="397764"/>
                  </a:cubicBezTo>
                  <a:lnTo>
                    <a:pt x="114300" y="398272"/>
                  </a:lnTo>
                  <a:cubicBezTo>
                    <a:pt x="113792" y="403352"/>
                    <a:pt x="115443" y="413893"/>
                    <a:pt x="125603" y="417449"/>
                  </a:cubicBezTo>
                  <a:cubicBezTo>
                    <a:pt x="128270" y="418465"/>
                    <a:pt x="130937" y="418846"/>
                    <a:pt x="133604" y="418846"/>
                  </a:cubicBezTo>
                  <a:cubicBezTo>
                    <a:pt x="144526" y="418846"/>
                    <a:pt x="150114" y="410464"/>
                    <a:pt x="150622" y="409702"/>
                  </a:cubicBezTo>
                  <a:cubicBezTo>
                    <a:pt x="168275" y="367665"/>
                    <a:pt x="180086" y="313690"/>
                    <a:pt x="186436" y="284734"/>
                  </a:cubicBezTo>
                  <a:cubicBezTo>
                    <a:pt x="187325" y="280670"/>
                    <a:pt x="188087" y="277241"/>
                    <a:pt x="188722" y="274447"/>
                  </a:cubicBezTo>
                  <a:cubicBezTo>
                    <a:pt x="190373" y="274574"/>
                    <a:pt x="191897" y="274574"/>
                    <a:pt x="193421" y="274574"/>
                  </a:cubicBezTo>
                  <a:lnTo>
                    <a:pt x="197485" y="274574"/>
                  </a:lnTo>
                  <a:cubicBezTo>
                    <a:pt x="213995" y="274574"/>
                    <a:pt x="230251" y="271145"/>
                    <a:pt x="245872" y="264287"/>
                  </a:cubicBezTo>
                  <a:cubicBezTo>
                    <a:pt x="259334" y="258318"/>
                    <a:pt x="271399" y="250190"/>
                    <a:pt x="281813" y="239903"/>
                  </a:cubicBezTo>
                  <a:cubicBezTo>
                    <a:pt x="283972" y="241427"/>
                    <a:pt x="287274" y="243840"/>
                    <a:pt x="291846" y="247015"/>
                  </a:cubicBezTo>
                  <a:cubicBezTo>
                    <a:pt x="314833" y="263144"/>
                    <a:pt x="368808" y="300863"/>
                    <a:pt x="399161" y="337693"/>
                  </a:cubicBezTo>
                  <a:lnTo>
                    <a:pt x="399796" y="338201"/>
                  </a:lnTo>
                  <a:cubicBezTo>
                    <a:pt x="400050" y="338328"/>
                    <a:pt x="406908" y="341630"/>
                    <a:pt x="413766" y="341630"/>
                  </a:cubicBezTo>
                  <a:cubicBezTo>
                    <a:pt x="417957" y="341630"/>
                    <a:pt x="421386" y="340487"/>
                    <a:pt x="423926" y="338074"/>
                  </a:cubicBezTo>
                  <a:cubicBezTo>
                    <a:pt x="432435" y="330073"/>
                    <a:pt x="429768" y="319913"/>
                    <a:pt x="426847" y="315341"/>
                  </a:cubicBezTo>
                  <a:cubicBezTo>
                    <a:pt x="375539" y="258953"/>
                    <a:pt x="312547" y="231140"/>
                    <a:pt x="295021" y="224155"/>
                  </a:cubicBezTo>
                  <a:cubicBezTo>
                    <a:pt x="307975" y="205613"/>
                    <a:pt x="314325" y="184150"/>
                    <a:pt x="313309" y="163322"/>
                  </a:cubicBezTo>
                  <a:cubicBezTo>
                    <a:pt x="314833" y="162814"/>
                    <a:pt x="316738" y="162052"/>
                    <a:pt x="319405" y="160909"/>
                  </a:cubicBezTo>
                  <a:cubicBezTo>
                    <a:pt x="337439" y="153670"/>
                    <a:pt x="385318" y="134239"/>
                    <a:pt x="507619" y="123063"/>
                  </a:cubicBezTo>
                  <a:lnTo>
                    <a:pt x="508127" y="122936"/>
                  </a:lnTo>
                  <a:cubicBezTo>
                    <a:pt x="508254" y="122936"/>
                    <a:pt x="521970" y="117221"/>
                    <a:pt x="518541" y="101092"/>
                  </a:cubicBezTo>
                </a:path>
              </a:pathLst>
            </a:custGeom>
            <a:solidFill>
              <a:srgbClr val="6D6E71"/>
            </a:solid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821314" y="-2209943"/>
            <a:ext cx="9396621" cy="8679061"/>
          </a:xfrm>
          <a:custGeom>
            <a:avLst/>
            <a:gdLst/>
            <a:ahLst/>
            <a:cxnLst/>
            <a:rect r="r" b="b" t="t" l="l"/>
            <a:pathLst>
              <a:path h="8679061" w="9396621">
                <a:moveTo>
                  <a:pt x="0" y="0"/>
                </a:moveTo>
                <a:lnTo>
                  <a:pt x="9396622" y="0"/>
                </a:lnTo>
                <a:lnTo>
                  <a:pt x="9396622" y="8679061"/>
                </a:lnTo>
                <a:lnTo>
                  <a:pt x="0" y="86790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556070" y="517510"/>
            <a:ext cx="8821533" cy="8147889"/>
          </a:xfrm>
          <a:custGeom>
            <a:avLst/>
            <a:gdLst/>
            <a:ahLst/>
            <a:cxnLst/>
            <a:rect r="r" b="b" t="t" l="l"/>
            <a:pathLst>
              <a:path h="8147889" w="8821533">
                <a:moveTo>
                  <a:pt x="0" y="0"/>
                </a:moveTo>
                <a:lnTo>
                  <a:pt x="8821533" y="0"/>
                </a:lnTo>
                <a:lnTo>
                  <a:pt x="8821533" y="8147889"/>
                </a:lnTo>
                <a:lnTo>
                  <a:pt x="0" y="81478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9428044" y="1318502"/>
            <a:ext cx="7831256" cy="7649996"/>
            <a:chOff x="0" y="0"/>
            <a:chExt cx="4828540" cy="47167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6"/>
              <a:stretch>
                <a:fillRect l="0" t="-9279" r="0" b="-9279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-1544601" y="7978626"/>
            <a:ext cx="6012827" cy="5553666"/>
          </a:xfrm>
          <a:custGeom>
            <a:avLst/>
            <a:gdLst/>
            <a:ahLst/>
            <a:cxnLst/>
            <a:rect r="r" b="b" t="t" l="l"/>
            <a:pathLst>
              <a:path h="5553666" w="6012827">
                <a:moveTo>
                  <a:pt x="0" y="0"/>
                </a:moveTo>
                <a:lnTo>
                  <a:pt x="6012827" y="0"/>
                </a:lnTo>
                <a:lnTo>
                  <a:pt x="6012827" y="5553665"/>
                </a:lnTo>
                <a:lnTo>
                  <a:pt x="0" y="55536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807715" y="8665399"/>
            <a:ext cx="6098110" cy="5632436"/>
          </a:xfrm>
          <a:custGeom>
            <a:avLst/>
            <a:gdLst/>
            <a:ahLst/>
            <a:cxnLst/>
            <a:rect r="r" b="b" t="t" l="l"/>
            <a:pathLst>
              <a:path h="5632436" w="6098110">
                <a:moveTo>
                  <a:pt x="0" y="0"/>
                </a:moveTo>
                <a:lnTo>
                  <a:pt x="6098111" y="0"/>
                </a:lnTo>
                <a:lnTo>
                  <a:pt x="6098111" y="5632436"/>
                </a:lnTo>
                <a:lnTo>
                  <a:pt x="0" y="5632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64904" y="1424091"/>
            <a:ext cx="9000008" cy="69767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94"/>
              </a:lnSpc>
              <a:spcBef>
                <a:spcPct val="0"/>
              </a:spcBef>
            </a:pPr>
            <a:r>
              <a:rPr lang="en-US" sz="4441" spc="128">
                <a:solidFill>
                  <a:srgbClr val="004AAD"/>
                </a:solidFill>
                <a:latin typeface="Sunday"/>
                <a:ea typeface="Sunday"/>
                <a:cs typeface="Sunday"/>
                <a:sym typeface="Sunday"/>
              </a:rPr>
              <a:t>ПРЕДИ 15 Г. СЪЗДАДОХМЕ ПРОСТРАНСТВО ЗА БЕБЕТА И МАЛКИ ДЕЦА, ВРЕМЕННО ОСТАНАЛИ БЕЗ РОДИТЕЛИТЕ СИ, В КОЕТО ТЕ ДА</a:t>
            </a:r>
            <a:r>
              <a:rPr lang="en-US" sz="4441" spc="128">
                <a:solidFill>
                  <a:srgbClr val="004AAD"/>
                </a:solidFill>
                <a:latin typeface="Sunday"/>
                <a:ea typeface="Sunday"/>
                <a:cs typeface="Sunday"/>
                <a:sym typeface="Sunday"/>
              </a:rPr>
              <a:t> СЕ ЧУВСТВАТ У ДОМА, ДА СА ОБИЧАНИ И ПОДКРЕПЯНИ!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821314" y="-2209943"/>
            <a:ext cx="9396621" cy="8679061"/>
          </a:xfrm>
          <a:custGeom>
            <a:avLst/>
            <a:gdLst/>
            <a:ahLst/>
            <a:cxnLst/>
            <a:rect r="r" b="b" t="t" l="l"/>
            <a:pathLst>
              <a:path h="8679061" w="9396621">
                <a:moveTo>
                  <a:pt x="0" y="0"/>
                </a:moveTo>
                <a:lnTo>
                  <a:pt x="9396622" y="0"/>
                </a:lnTo>
                <a:lnTo>
                  <a:pt x="9396622" y="8679061"/>
                </a:lnTo>
                <a:lnTo>
                  <a:pt x="0" y="86790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556070" y="517510"/>
            <a:ext cx="8821533" cy="8147889"/>
          </a:xfrm>
          <a:custGeom>
            <a:avLst/>
            <a:gdLst/>
            <a:ahLst/>
            <a:cxnLst/>
            <a:rect r="r" b="b" t="t" l="l"/>
            <a:pathLst>
              <a:path h="8147889" w="8821533">
                <a:moveTo>
                  <a:pt x="0" y="0"/>
                </a:moveTo>
                <a:lnTo>
                  <a:pt x="8821533" y="0"/>
                </a:lnTo>
                <a:lnTo>
                  <a:pt x="8821533" y="8147889"/>
                </a:lnTo>
                <a:lnTo>
                  <a:pt x="0" y="8147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67661" y="1028700"/>
            <a:ext cx="7700983" cy="7522738"/>
            <a:chOff x="0" y="0"/>
            <a:chExt cx="4828540" cy="47167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4"/>
              <a:stretch>
                <a:fillRect l="0" t="-18089" r="0" b="-994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-1278275" y="7893972"/>
            <a:ext cx="6185571" cy="5713218"/>
          </a:xfrm>
          <a:custGeom>
            <a:avLst/>
            <a:gdLst/>
            <a:ahLst/>
            <a:cxnLst/>
            <a:rect r="r" b="b" t="t" l="l"/>
            <a:pathLst>
              <a:path h="5713218" w="6185571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955550">
            <a:off x="-1278275" y="8687474"/>
            <a:ext cx="6185571" cy="5713218"/>
          </a:xfrm>
          <a:custGeom>
            <a:avLst/>
            <a:gdLst/>
            <a:ahLst/>
            <a:cxnLst/>
            <a:rect r="r" b="b" t="t" l="l"/>
            <a:pathLst>
              <a:path h="5713218" w="6185571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54527" y="403620"/>
            <a:ext cx="9980682" cy="8854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80"/>
              </a:lnSpc>
            </a:pPr>
            <a:r>
              <a:rPr lang="en-US" sz="4100" spc="118">
                <a:solidFill>
                  <a:srgbClr val="004AAD"/>
                </a:solidFill>
                <a:latin typeface="Sunday"/>
                <a:ea typeface="Sunday"/>
                <a:cs typeface="Sunday"/>
                <a:sym typeface="Sunday"/>
              </a:rPr>
              <a:t>В “МАЛКИТЕ КЪЩИ” ЗА ТОВА ВРЕМЕ СА ЖИВЕЛИ 202 ДЕЦА.</a:t>
            </a:r>
            <a:r>
              <a:rPr lang="en-US" sz="4100" spc="118">
                <a:solidFill>
                  <a:srgbClr val="004AAD"/>
                </a:solidFill>
                <a:latin typeface="Sunday"/>
                <a:ea typeface="Sunday"/>
                <a:cs typeface="Sunday"/>
                <a:sym typeface="Sunday"/>
              </a:rPr>
              <a:t> </a:t>
            </a:r>
          </a:p>
          <a:p>
            <a:pPr algn="ctr">
              <a:lnSpc>
                <a:spcPts val="7380"/>
              </a:lnSpc>
            </a:pPr>
          </a:p>
          <a:p>
            <a:pPr algn="ctr">
              <a:lnSpc>
                <a:spcPts val="7380"/>
              </a:lnSpc>
            </a:pPr>
            <a:r>
              <a:rPr lang="en-US" sz="4100" spc="118">
                <a:solidFill>
                  <a:srgbClr val="004AAD"/>
                </a:solidFill>
                <a:latin typeface="Sunday"/>
                <a:ea typeface="Sunday"/>
                <a:cs typeface="Sunday"/>
                <a:sym typeface="Sunday"/>
              </a:rPr>
              <a:t>186 от тях вече отново са в семейна среда.</a:t>
            </a:r>
          </a:p>
          <a:p>
            <a:pPr algn="ctr">
              <a:lnSpc>
                <a:spcPts val="7380"/>
              </a:lnSpc>
            </a:pPr>
          </a:p>
          <a:p>
            <a:pPr algn="ctr">
              <a:lnSpc>
                <a:spcPts val="7380"/>
              </a:lnSpc>
              <a:spcBef>
                <a:spcPct val="0"/>
              </a:spcBef>
            </a:pPr>
            <a:r>
              <a:rPr lang="en-US" sz="4100" spc="118">
                <a:solidFill>
                  <a:srgbClr val="004AAD"/>
                </a:solidFill>
                <a:latin typeface="Sunday"/>
                <a:ea typeface="Sunday"/>
                <a:cs typeface="Sunday"/>
                <a:sym typeface="Sunday"/>
              </a:rPr>
              <a:t> Екипите на двете къщи се грижат за 16</a:t>
            </a:r>
            <a:r>
              <a:rPr lang="en-US" sz="4100" spc="118">
                <a:solidFill>
                  <a:srgbClr val="004AAD"/>
                </a:solidFill>
                <a:latin typeface="Sunday"/>
                <a:ea typeface="Sunday"/>
                <a:cs typeface="Sunday"/>
                <a:sym typeface="Sunday"/>
              </a:rPr>
              <a:t> БЕБЕТА И ДЕЦА ДО 5 ГОДИНКИ.</a:t>
            </a:r>
          </a:p>
          <a:p>
            <a:pPr algn="ctr">
              <a:lnSpc>
                <a:spcPts val="3588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821314" y="-2209943"/>
            <a:ext cx="9396621" cy="8679061"/>
          </a:xfrm>
          <a:custGeom>
            <a:avLst/>
            <a:gdLst/>
            <a:ahLst/>
            <a:cxnLst/>
            <a:rect r="r" b="b" t="t" l="l"/>
            <a:pathLst>
              <a:path h="8679061" w="9396621">
                <a:moveTo>
                  <a:pt x="0" y="0"/>
                </a:moveTo>
                <a:lnTo>
                  <a:pt x="9396622" y="0"/>
                </a:lnTo>
                <a:lnTo>
                  <a:pt x="9396622" y="8679061"/>
                </a:lnTo>
                <a:lnTo>
                  <a:pt x="0" y="86790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556070" y="517510"/>
            <a:ext cx="8821533" cy="8147889"/>
          </a:xfrm>
          <a:custGeom>
            <a:avLst/>
            <a:gdLst/>
            <a:ahLst/>
            <a:cxnLst/>
            <a:rect r="r" b="b" t="t" l="l"/>
            <a:pathLst>
              <a:path h="8147889" w="8821533">
                <a:moveTo>
                  <a:pt x="0" y="0"/>
                </a:moveTo>
                <a:lnTo>
                  <a:pt x="8821533" y="0"/>
                </a:lnTo>
                <a:lnTo>
                  <a:pt x="8821533" y="8147889"/>
                </a:lnTo>
                <a:lnTo>
                  <a:pt x="0" y="8147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051540" y="1028700"/>
            <a:ext cx="7711174" cy="7532694"/>
            <a:chOff x="0" y="0"/>
            <a:chExt cx="4828540" cy="47167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4"/>
              <a:stretch>
                <a:fillRect l="0" t="-13993" r="0" b="-13993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-2447898" y="8454077"/>
            <a:ext cx="6098110" cy="5632436"/>
          </a:xfrm>
          <a:custGeom>
            <a:avLst/>
            <a:gdLst/>
            <a:ahLst/>
            <a:cxnLst/>
            <a:rect r="r" b="b" t="t" l="l"/>
            <a:pathLst>
              <a:path h="5632436" w="6098110">
                <a:moveTo>
                  <a:pt x="0" y="0"/>
                </a:moveTo>
                <a:lnTo>
                  <a:pt x="6098110" y="0"/>
                </a:lnTo>
                <a:lnTo>
                  <a:pt x="6098110" y="5632436"/>
                </a:lnTo>
                <a:lnTo>
                  <a:pt x="0" y="5632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3026699" y="8839562"/>
            <a:ext cx="6012827" cy="5553666"/>
          </a:xfrm>
          <a:custGeom>
            <a:avLst/>
            <a:gdLst/>
            <a:ahLst/>
            <a:cxnLst/>
            <a:rect r="r" b="b" t="t" l="l"/>
            <a:pathLst>
              <a:path h="5553666" w="6012827">
                <a:moveTo>
                  <a:pt x="0" y="0"/>
                </a:moveTo>
                <a:lnTo>
                  <a:pt x="6012827" y="0"/>
                </a:lnTo>
                <a:lnTo>
                  <a:pt x="6012827" y="5553666"/>
                </a:lnTo>
                <a:lnTo>
                  <a:pt x="0" y="5553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43818" y="527144"/>
            <a:ext cx="9506591" cy="8488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58"/>
              </a:lnSpc>
            </a:pPr>
            <a:r>
              <a:rPr lang="en-US" sz="5627" spc="163">
                <a:solidFill>
                  <a:srgbClr val="004AAD"/>
                </a:solidFill>
                <a:latin typeface="Sunday"/>
                <a:ea typeface="Sunday"/>
                <a:cs typeface="Sunday"/>
                <a:sym typeface="Sunday"/>
              </a:rPr>
              <a:t>Мобилен екип </a:t>
            </a:r>
          </a:p>
          <a:p>
            <a:pPr algn="ctr">
              <a:lnSpc>
                <a:spcPts val="7258"/>
              </a:lnSpc>
            </a:pPr>
          </a:p>
          <a:p>
            <a:pPr algn="ctr">
              <a:lnSpc>
                <a:spcPts val="5323"/>
              </a:lnSpc>
            </a:pPr>
            <a:r>
              <a:rPr lang="en-US" sz="4127" spc="119">
                <a:solidFill>
                  <a:srgbClr val="004AAD"/>
                </a:solidFill>
                <a:latin typeface="Sunday"/>
                <a:ea typeface="Sunday"/>
                <a:cs typeface="Sunday"/>
                <a:sym typeface="Sunday"/>
              </a:rPr>
              <a:t>  Подкрепяме семейства, изпаднали в трудност, за да НЕ се разделят с децата си и да се справят с предизвикателствата. </a:t>
            </a:r>
          </a:p>
          <a:p>
            <a:pPr algn="ctr">
              <a:lnSpc>
                <a:spcPts val="5323"/>
              </a:lnSpc>
            </a:pPr>
          </a:p>
          <a:p>
            <a:pPr algn="ctr">
              <a:lnSpc>
                <a:spcPts val="5323"/>
              </a:lnSpc>
            </a:pPr>
            <a:r>
              <a:rPr lang="en-US" sz="4127" spc="119">
                <a:solidFill>
                  <a:srgbClr val="004AAD"/>
                </a:solidFill>
                <a:latin typeface="Sunday"/>
                <a:ea typeface="Sunday"/>
                <a:cs typeface="Sunday"/>
                <a:sym typeface="Sunday"/>
              </a:rPr>
              <a:t>За 5 години сме придружили над 400 семейства чрез емоционална, психологическа и материална помощ!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821314" y="-2209943"/>
            <a:ext cx="9396621" cy="8679061"/>
          </a:xfrm>
          <a:custGeom>
            <a:avLst/>
            <a:gdLst/>
            <a:ahLst/>
            <a:cxnLst/>
            <a:rect r="r" b="b" t="t" l="l"/>
            <a:pathLst>
              <a:path h="8679061" w="9396621">
                <a:moveTo>
                  <a:pt x="0" y="0"/>
                </a:moveTo>
                <a:lnTo>
                  <a:pt x="9396622" y="0"/>
                </a:lnTo>
                <a:lnTo>
                  <a:pt x="9396622" y="8679061"/>
                </a:lnTo>
                <a:lnTo>
                  <a:pt x="0" y="86790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556070" y="517510"/>
            <a:ext cx="8821533" cy="8147889"/>
          </a:xfrm>
          <a:custGeom>
            <a:avLst/>
            <a:gdLst/>
            <a:ahLst/>
            <a:cxnLst/>
            <a:rect r="r" b="b" t="t" l="l"/>
            <a:pathLst>
              <a:path h="8147889" w="8821533">
                <a:moveTo>
                  <a:pt x="0" y="0"/>
                </a:moveTo>
                <a:lnTo>
                  <a:pt x="8821533" y="0"/>
                </a:lnTo>
                <a:lnTo>
                  <a:pt x="8821533" y="8147889"/>
                </a:lnTo>
                <a:lnTo>
                  <a:pt x="0" y="81478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9560496" y="1028700"/>
            <a:ext cx="8332782" cy="8139914"/>
            <a:chOff x="0" y="0"/>
            <a:chExt cx="4828540" cy="47167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6"/>
              <a:stretch>
                <a:fillRect l="0" t="-9397" r="0" b="-18632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-1544601" y="7978626"/>
            <a:ext cx="6012827" cy="5553666"/>
          </a:xfrm>
          <a:custGeom>
            <a:avLst/>
            <a:gdLst/>
            <a:ahLst/>
            <a:cxnLst/>
            <a:rect r="r" b="b" t="t" l="l"/>
            <a:pathLst>
              <a:path h="5553666" w="6012827">
                <a:moveTo>
                  <a:pt x="0" y="0"/>
                </a:moveTo>
                <a:lnTo>
                  <a:pt x="6012827" y="0"/>
                </a:lnTo>
                <a:lnTo>
                  <a:pt x="6012827" y="5553665"/>
                </a:lnTo>
                <a:lnTo>
                  <a:pt x="0" y="55536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807715" y="8665399"/>
            <a:ext cx="6098110" cy="5632436"/>
          </a:xfrm>
          <a:custGeom>
            <a:avLst/>
            <a:gdLst/>
            <a:ahLst/>
            <a:cxnLst/>
            <a:rect r="r" b="b" t="t" l="l"/>
            <a:pathLst>
              <a:path h="5632436" w="6098110">
                <a:moveTo>
                  <a:pt x="0" y="0"/>
                </a:moveTo>
                <a:lnTo>
                  <a:pt x="6098111" y="0"/>
                </a:lnTo>
                <a:lnTo>
                  <a:pt x="6098111" y="5632436"/>
                </a:lnTo>
                <a:lnTo>
                  <a:pt x="0" y="5632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04225" y="1021001"/>
            <a:ext cx="9101743" cy="8501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4"/>
              </a:lnSpc>
            </a:pPr>
            <a:r>
              <a:rPr lang="en-US" sz="4186" spc="121">
                <a:solidFill>
                  <a:srgbClr val="004AAD"/>
                </a:solidFill>
                <a:latin typeface="Sunday"/>
                <a:ea typeface="Sunday"/>
                <a:cs typeface="Sunday"/>
                <a:sym typeface="Sunday"/>
              </a:rPr>
              <a:t>ПРОТЯГАМЕ РЪКА И КЪМ   ПЕНСИОНЕРИ И БЕДНИ ХОРА  ОТ ОТДАЛЕЧЕНИТЕ СЕЛСКИ РАЙОНИ, ОСТАНАЛИ БЕЗ ПОМИНЪК.</a:t>
            </a:r>
          </a:p>
          <a:p>
            <a:pPr algn="ctr">
              <a:lnSpc>
                <a:spcPts val="7534"/>
              </a:lnSpc>
            </a:pPr>
          </a:p>
          <a:p>
            <a:pPr algn="ctr">
              <a:lnSpc>
                <a:spcPts val="7534"/>
              </a:lnSpc>
              <a:spcBef>
                <a:spcPct val="0"/>
              </a:spcBef>
            </a:pPr>
            <a:r>
              <a:rPr lang="en-US" sz="4186" spc="121">
                <a:solidFill>
                  <a:srgbClr val="004AAD"/>
                </a:solidFill>
                <a:latin typeface="Sunday"/>
                <a:ea typeface="Sunday"/>
                <a:cs typeface="Sunday"/>
                <a:sym typeface="Sunday"/>
              </a:rPr>
              <a:t> ХОРА ОТ НАЙ-ИКОНОМИЧЕСКИ ЗАТРУДНЕНИЯ РАЙОН</a:t>
            </a:r>
            <a:r>
              <a:rPr lang="en-US" sz="4186" spc="121">
                <a:solidFill>
                  <a:srgbClr val="004AAD"/>
                </a:solidFill>
                <a:latin typeface="Sunday"/>
                <a:ea typeface="Sunday"/>
                <a:cs typeface="Sunday"/>
                <a:sym typeface="Sunday"/>
              </a:rPr>
              <a:t> НА СТРАНАТА НИ – СЕВЕРОЗАПАДНИЯ.</a:t>
            </a:r>
          </a:p>
          <a:p>
            <a:pPr algn="ctr">
              <a:lnSpc>
                <a:spcPts val="753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8955689">
            <a:off x="13343573" y="1141128"/>
            <a:ext cx="3247095" cy="2999135"/>
          </a:xfrm>
          <a:custGeom>
            <a:avLst/>
            <a:gdLst/>
            <a:ahLst/>
            <a:cxnLst/>
            <a:rect r="r" b="b" t="t" l="l"/>
            <a:pathLst>
              <a:path h="2999135" w="3247095">
                <a:moveTo>
                  <a:pt x="0" y="0"/>
                </a:moveTo>
                <a:lnTo>
                  <a:pt x="3247095" y="0"/>
                </a:lnTo>
                <a:lnTo>
                  <a:pt x="3247095" y="2999135"/>
                </a:lnTo>
                <a:lnTo>
                  <a:pt x="0" y="2999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44310">
            <a:off x="13306966" y="538222"/>
            <a:ext cx="3320308" cy="3066757"/>
          </a:xfrm>
          <a:custGeom>
            <a:avLst/>
            <a:gdLst/>
            <a:ahLst/>
            <a:cxnLst/>
            <a:rect r="r" b="b" t="t" l="l"/>
            <a:pathLst>
              <a:path h="3066757" w="3320308">
                <a:moveTo>
                  <a:pt x="0" y="0"/>
                </a:moveTo>
                <a:lnTo>
                  <a:pt x="3320308" y="0"/>
                </a:lnTo>
                <a:lnTo>
                  <a:pt x="3320308" y="3066757"/>
                </a:lnTo>
                <a:lnTo>
                  <a:pt x="0" y="3066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7200000">
            <a:off x="14714967" y="3819797"/>
            <a:ext cx="6325037" cy="5842034"/>
          </a:xfrm>
          <a:custGeom>
            <a:avLst/>
            <a:gdLst/>
            <a:ahLst/>
            <a:cxnLst/>
            <a:rect r="r" b="b" t="t" l="l"/>
            <a:pathLst>
              <a:path h="5842034" w="6325037">
                <a:moveTo>
                  <a:pt x="0" y="0"/>
                </a:moveTo>
                <a:lnTo>
                  <a:pt x="6325037" y="0"/>
                </a:lnTo>
                <a:lnTo>
                  <a:pt x="6325037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195215" y="3751380"/>
            <a:ext cx="6185571" cy="5713218"/>
          </a:xfrm>
          <a:custGeom>
            <a:avLst/>
            <a:gdLst/>
            <a:ahLst/>
            <a:cxnLst/>
            <a:rect r="r" b="b" t="t" l="l"/>
            <a:pathLst>
              <a:path h="5713218" w="6185571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8955689">
            <a:off x="16718153" y="1320827"/>
            <a:ext cx="1184466" cy="1094015"/>
          </a:xfrm>
          <a:custGeom>
            <a:avLst/>
            <a:gdLst/>
            <a:ahLst/>
            <a:cxnLst/>
            <a:rect r="r" b="b" t="t" l="l"/>
            <a:pathLst>
              <a:path h="1094015" w="1184466">
                <a:moveTo>
                  <a:pt x="0" y="0"/>
                </a:moveTo>
                <a:lnTo>
                  <a:pt x="1184465" y="0"/>
                </a:lnTo>
                <a:lnTo>
                  <a:pt x="1184465" y="1094016"/>
                </a:lnTo>
                <a:lnTo>
                  <a:pt x="0" y="10940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444310">
            <a:off x="16704799" y="1148378"/>
            <a:ext cx="1211172" cy="1118682"/>
          </a:xfrm>
          <a:custGeom>
            <a:avLst/>
            <a:gdLst/>
            <a:ahLst/>
            <a:cxnLst/>
            <a:rect r="r" b="b" t="t" l="l"/>
            <a:pathLst>
              <a:path h="1118682" w="1211172">
                <a:moveTo>
                  <a:pt x="0" y="0"/>
                </a:moveTo>
                <a:lnTo>
                  <a:pt x="1211172" y="0"/>
                </a:lnTo>
                <a:lnTo>
                  <a:pt x="1211172" y="1118683"/>
                </a:lnTo>
                <a:lnTo>
                  <a:pt x="0" y="11186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27934" y="1020602"/>
            <a:ext cx="9509360" cy="1646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60"/>
              </a:lnSpc>
            </a:pPr>
            <a:r>
              <a:rPr lang="en-US" sz="5086" spc="147">
                <a:solidFill>
                  <a:srgbClr val="004AAD"/>
                </a:solidFill>
                <a:latin typeface="Sunday"/>
                <a:ea typeface="Sunday"/>
                <a:cs typeface="Sunday"/>
                <a:sym typeface="Sunday"/>
              </a:rPr>
              <a:t>ДОБРОВОЛЧЕСКИ ИНИЦИАТИВИ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14864" y="3899397"/>
            <a:ext cx="10549064" cy="4258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470" indent="-356235" lvl="1">
              <a:lnSpc>
                <a:spcPts val="4257"/>
              </a:lnSpc>
              <a:buFont typeface="Arial"/>
              <a:buChar char="•"/>
            </a:pPr>
            <a:r>
              <a:rPr lang="en-US" sz="3300" spc="95">
                <a:solidFill>
                  <a:srgbClr val="004AAD"/>
                </a:solidFill>
                <a:latin typeface="Sunday"/>
                <a:ea typeface="Sunday"/>
                <a:cs typeface="Sunday"/>
                <a:sym typeface="Sunday"/>
              </a:rPr>
              <a:t>Индивидуална Доброволческа програма в Малките къщи </a:t>
            </a:r>
          </a:p>
          <a:p>
            <a:pPr algn="l">
              <a:lnSpc>
                <a:spcPts val="4257"/>
              </a:lnSpc>
            </a:pPr>
          </a:p>
          <a:p>
            <a:pPr algn="l" marL="712470" indent="-356235" lvl="1">
              <a:lnSpc>
                <a:spcPts val="4257"/>
              </a:lnSpc>
              <a:buFont typeface="Arial"/>
              <a:buChar char="•"/>
            </a:pPr>
            <a:r>
              <a:rPr lang="en-US" sz="3300" spc="95">
                <a:solidFill>
                  <a:srgbClr val="004AAD"/>
                </a:solidFill>
                <a:latin typeface="Sunday"/>
                <a:ea typeface="Sunday"/>
                <a:cs typeface="Sunday"/>
                <a:sym typeface="Sunday"/>
              </a:rPr>
              <a:t>Корпоративни доброволчески акции - почистване, ремонти, събития с кауза</a:t>
            </a:r>
          </a:p>
          <a:p>
            <a:pPr algn="l">
              <a:lnSpc>
                <a:spcPts val="4257"/>
              </a:lnSpc>
            </a:pPr>
          </a:p>
          <a:p>
            <a:pPr algn="l" marL="712470" indent="-356235" lvl="1">
              <a:lnSpc>
                <a:spcPts val="4257"/>
              </a:lnSpc>
              <a:buFont typeface="Arial"/>
              <a:buChar char="•"/>
            </a:pPr>
            <a:r>
              <a:rPr lang="en-US" sz="3300" spc="95">
                <a:solidFill>
                  <a:srgbClr val="004AAD"/>
                </a:solidFill>
                <a:latin typeface="Sunday"/>
                <a:ea typeface="Sunday"/>
                <a:cs typeface="Sunday"/>
                <a:sym typeface="Sunday"/>
              </a:rPr>
              <a:t>Доброволчество в помощ на мобилния екип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8955689">
            <a:off x="14092024" y="1448991"/>
            <a:ext cx="3247095" cy="2999135"/>
          </a:xfrm>
          <a:custGeom>
            <a:avLst/>
            <a:gdLst/>
            <a:ahLst/>
            <a:cxnLst/>
            <a:rect r="r" b="b" t="t" l="l"/>
            <a:pathLst>
              <a:path h="2999135" w="3247095">
                <a:moveTo>
                  <a:pt x="0" y="0"/>
                </a:moveTo>
                <a:lnTo>
                  <a:pt x="3247095" y="0"/>
                </a:lnTo>
                <a:lnTo>
                  <a:pt x="3247095" y="2999135"/>
                </a:lnTo>
                <a:lnTo>
                  <a:pt x="0" y="2999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44310">
            <a:off x="13914231" y="1854121"/>
            <a:ext cx="3320308" cy="3066757"/>
          </a:xfrm>
          <a:custGeom>
            <a:avLst/>
            <a:gdLst/>
            <a:ahLst/>
            <a:cxnLst/>
            <a:rect r="r" b="b" t="t" l="l"/>
            <a:pathLst>
              <a:path h="3066757" w="3320308">
                <a:moveTo>
                  <a:pt x="0" y="0"/>
                </a:moveTo>
                <a:lnTo>
                  <a:pt x="3320308" y="0"/>
                </a:lnTo>
                <a:lnTo>
                  <a:pt x="3320308" y="3066757"/>
                </a:lnTo>
                <a:lnTo>
                  <a:pt x="0" y="3066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7200000">
            <a:off x="15915536" y="3919008"/>
            <a:ext cx="6325037" cy="5842034"/>
          </a:xfrm>
          <a:custGeom>
            <a:avLst/>
            <a:gdLst/>
            <a:ahLst/>
            <a:cxnLst/>
            <a:rect r="r" b="b" t="t" l="l"/>
            <a:pathLst>
              <a:path h="5842034" w="6325037">
                <a:moveTo>
                  <a:pt x="0" y="0"/>
                </a:moveTo>
                <a:lnTo>
                  <a:pt x="6325037" y="0"/>
                </a:lnTo>
                <a:lnTo>
                  <a:pt x="6325037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521769" y="3751380"/>
            <a:ext cx="6185571" cy="5713218"/>
          </a:xfrm>
          <a:custGeom>
            <a:avLst/>
            <a:gdLst/>
            <a:ahLst/>
            <a:cxnLst/>
            <a:rect r="r" b="b" t="t" l="l"/>
            <a:pathLst>
              <a:path h="5713218" w="6185571">
                <a:moveTo>
                  <a:pt x="0" y="0"/>
                </a:moveTo>
                <a:lnTo>
                  <a:pt x="6185571" y="0"/>
                </a:lnTo>
                <a:lnTo>
                  <a:pt x="6185571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8955689">
            <a:off x="17063736" y="1480943"/>
            <a:ext cx="1184466" cy="1094015"/>
          </a:xfrm>
          <a:custGeom>
            <a:avLst/>
            <a:gdLst/>
            <a:ahLst/>
            <a:cxnLst/>
            <a:rect r="r" b="b" t="t" l="l"/>
            <a:pathLst>
              <a:path h="1094015" w="1184466">
                <a:moveTo>
                  <a:pt x="0" y="0"/>
                </a:moveTo>
                <a:lnTo>
                  <a:pt x="1184466" y="0"/>
                </a:lnTo>
                <a:lnTo>
                  <a:pt x="1184466" y="1094015"/>
                </a:lnTo>
                <a:lnTo>
                  <a:pt x="0" y="10940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444310">
            <a:off x="17271900" y="1468609"/>
            <a:ext cx="1211172" cy="1118682"/>
          </a:xfrm>
          <a:custGeom>
            <a:avLst/>
            <a:gdLst/>
            <a:ahLst/>
            <a:cxnLst/>
            <a:rect r="r" b="b" t="t" l="l"/>
            <a:pathLst>
              <a:path h="1118682" w="1211172">
                <a:moveTo>
                  <a:pt x="0" y="0"/>
                </a:moveTo>
                <a:lnTo>
                  <a:pt x="1211171" y="0"/>
                </a:lnTo>
                <a:lnTo>
                  <a:pt x="1211171" y="1118683"/>
                </a:lnTo>
                <a:lnTo>
                  <a:pt x="0" y="11186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032978" y="151114"/>
            <a:ext cx="9461182" cy="694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13"/>
              </a:lnSpc>
              <a:spcBef>
                <a:spcPct val="0"/>
              </a:spcBef>
            </a:pPr>
            <a:r>
              <a:rPr lang="en-US" sz="4274" spc="123">
                <a:solidFill>
                  <a:srgbClr val="004AAD"/>
                </a:solidFill>
                <a:latin typeface="Sunday"/>
                <a:ea typeface="Sunday"/>
                <a:cs typeface="Sunday"/>
                <a:sym typeface="Sunday"/>
              </a:rPr>
              <a:t>С КАКВО УЧАСТВА ДОБРОВОЛЕЦА?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55740" y="1695904"/>
            <a:ext cx="13805968" cy="77719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76"/>
              </a:lnSpc>
            </a:pPr>
            <a:r>
              <a:rPr lang="en-US" sz="2539" spc="73">
                <a:solidFill>
                  <a:srgbClr val="004AAD"/>
                </a:solidFill>
                <a:latin typeface="Sunday"/>
                <a:ea typeface="Sunday"/>
                <a:cs typeface="Sunday"/>
                <a:sym typeface="Sunday"/>
              </a:rPr>
              <a:t>дОБРОВОЛЕЦ В мАЛКИТЕ КЪЩИ: </a:t>
            </a:r>
          </a:p>
          <a:p>
            <a:pPr algn="l">
              <a:lnSpc>
                <a:spcPts val="3276"/>
              </a:lnSpc>
            </a:pPr>
          </a:p>
          <a:p>
            <a:pPr algn="l" marL="548317" indent="-274158" lvl="1">
              <a:lnSpc>
                <a:spcPts val="3276"/>
              </a:lnSpc>
              <a:buFont typeface="Arial"/>
              <a:buChar char="•"/>
            </a:pPr>
            <a:r>
              <a:rPr lang="en-US" sz="2539" spc="73">
                <a:solidFill>
                  <a:srgbClr val="00AEEF"/>
                </a:solidFill>
                <a:latin typeface="Sunday"/>
                <a:ea typeface="Sunday"/>
                <a:cs typeface="Sunday"/>
                <a:sym typeface="Sunday"/>
              </a:rPr>
              <a:t>помощ в ежедневни дейности </a:t>
            </a:r>
          </a:p>
          <a:p>
            <a:pPr algn="l">
              <a:lnSpc>
                <a:spcPts val="3276"/>
              </a:lnSpc>
            </a:pPr>
          </a:p>
          <a:p>
            <a:pPr algn="l" marL="548317" indent="-274158" lvl="1">
              <a:lnSpc>
                <a:spcPts val="3276"/>
              </a:lnSpc>
              <a:buFont typeface="Arial"/>
              <a:buChar char="•"/>
            </a:pPr>
            <a:r>
              <a:rPr lang="en-US" sz="2539" spc="73">
                <a:solidFill>
                  <a:srgbClr val="00AEEF"/>
                </a:solidFill>
                <a:latin typeface="Sunday"/>
                <a:ea typeface="Sunday"/>
                <a:cs typeface="Sunday"/>
                <a:sym typeface="Sunday"/>
              </a:rPr>
              <a:t>занимания на открито и закрито</a:t>
            </a:r>
          </a:p>
          <a:p>
            <a:pPr algn="l">
              <a:lnSpc>
                <a:spcPts val="3276"/>
              </a:lnSpc>
            </a:pPr>
          </a:p>
          <a:p>
            <a:pPr algn="l" marL="548317" indent="-274158" lvl="1">
              <a:lnSpc>
                <a:spcPts val="3276"/>
              </a:lnSpc>
              <a:buFont typeface="Arial"/>
              <a:buChar char="•"/>
            </a:pPr>
            <a:r>
              <a:rPr lang="en-US" sz="2539" spc="73">
                <a:solidFill>
                  <a:srgbClr val="00AEEF"/>
                </a:solidFill>
                <a:latin typeface="Sunday"/>
                <a:ea typeface="Sunday"/>
                <a:cs typeface="Sunday"/>
                <a:sym typeface="Sunday"/>
              </a:rPr>
              <a:t>качествено време прекарано с децата</a:t>
            </a:r>
          </a:p>
          <a:p>
            <a:pPr algn="l">
              <a:lnSpc>
                <a:spcPts val="3276"/>
              </a:lnSpc>
            </a:pPr>
          </a:p>
          <a:p>
            <a:pPr algn="l">
              <a:lnSpc>
                <a:spcPts val="3276"/>
              </a:lnSpc>
            </a:pPr>
          </a:p>
          <a:p>
            <a:pPr algn="l">
              <a:lnSpc>
                <a:spcPts val="3276"/>
              </a:lnSpc>
            </a:pPr>
            <a:r>
              <a:rPr lang="en-US" sz="2539" spc="73">
                <a:solidFill>
                  <a:srgbClr val="004AAD"/>
                </a:solidFill>
                <a:latin typeface="Sunday"/>
                <a:ea typeface="Sunday"/>
                <a:cs typeface="Sunday"/>
                <a:sym typeface="Sunday"/>
              </a:rPr>
              <a:t>Доброволец в мобилната работа:</a:t>
            </a:r>
          </a:p>
          <a:p>
            <a:pPr algn="l">
              <a:lnSpc>
                <a:spcPts val="3276"/>
              </a:lnSpc>
            </a:pPr>
          </a:p>
          <a:p>
            <a:pPr algn="l" marL="548317" indent="-274158" lvl="1">
              <a:lnSpc>
                <a:spcPts val="3276"/>
              </a:lnSpc>
              <a:buFont typeface="Arial"/>
              <a:buChar char="•"/>
            </a:pPr>
            <a:r>
              <a:rPr lang="en-US" sz="2539" spc="73">
                <a:solidFill>
                  <a:srgbClr val="00AEEF"/>
                </a:solidFill>
                <a:latin typeface="Sunday"/>
                <a:ea typeface="Sunday"/>
                <a:cs typeface="Sunday"/>
                <a:sym typeface="Sunday"/>
              </a:rPr>
              <a:t>помощ при подготовка на децата за училище</a:t>
            </a:r>
          </a:p>
          <a:p>
            <a:pPr algn="l">
              <a:lnSpc>
                <a:spcPts val="3276"/>
              </a:lnSpc>
            </a:pPr>
          </a:p>
          <a:p>
            <a:pPr algn="l" marL="548317" indent="-274158" lvl="1">
              <a:lnSpc>
                <a:spcPts val="3276"/>
              </a:lnSpc>
              <a:buFont typeface="Arial"/>
              <a:buChar char="•"/>
            </a:pPr>
            <a:r>
              <a:rPr lang="en-US" sz="2539" spc="73">
                <a:solidFill>
                  <a:srgbClr val="00AEEF"/>
                </a:solidFill>
                <a:latin typeface="Sunday"/>
                <a:ea typeface="Sunday"/>
                <a:cs typeface="Sunday"/>
                <a:sym typeface="Sunday"/>
              </a:rPr>
              <a:t>Транспортиране и пренасяне на мебели и др. </a:t>
            </a:r>
          </a:p>
          <a:p>
            <a:pPr algn="l">
              <a:lnSpc>
                <a:spcPts val="3276"/>
              </a:lnSpc>
            </a:pPr>
          </a:p>
          <a:p>
            <a:pPr algn="l" marL="548317" indent="-274158" lvl="1">
              <a:lnSpc>
                <a:spcPts val="3276"/>
              </a:lnSpc>
              <a:buFont typeface="Arial"/>
              <a:buChar char="•"/>
            </a:pPr>
            <a:r>
              <a:rPr lang="en-US" sz="2539" spc="73">
                <a:solidFill>
                  <a:srgbClr val="00AEEF"/>
                </a:solidFill>
                <a:latin typeface="Sunday"/>
                <a:ea typeface="Sunday"/>
                <a:cs typeface="Sunday"/>
                <a:sym typeface="Sunday"/>
              </a:rPr>
              <a:t>Подкрепа на самотни майки в развиване на умения в домакинството</a:t>
            </a:r>
          </a:p>
          <a:p>
            <a:pPr algn="l">
              <a:lnSpc>
                <a:spcPts val="3276"/>
              </a:lnSpc>
            </a:pPr>
          </a:p>
          <a:p>
            <a:pPr algn="l" marL="548317" indent="-274158" lvl="1">
              <a:lnSpc>
                <a:spcPts val="3276"/>
              </a:lnSpc>
              <a:buFont typeface="Arial"/>
              <a:buChar char="•"/>
            </a:pPr>
            <a:r>
              <a:rPr lang="en-US" sz="2539" spc="73">
                <a:solidFill>
                  <a:srgbClr val="00AEEF"/>
                </a:solidFill>
                <a:latin typeface="Sunday"/>
                <a:ea typeface="Sunday"/>
                <a:cs typeface="Sunday"/>
                <a:sym typeface="Sunday"/>
              </a:rPr>
              <a:t>Помощ в склад</a:t>
            </a:r>
          </a:p>
          <a:p>
            <a:pPr algn="just">
              <a:lnSpc>
                <a:spcPts val="3276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61811" y="4305822"/>
            <a:ext cx="1596676" cy="183005"/>
          </a:xfrm>
          <a:custGeom>
            <a:avLst/>
            <a:gdLst/>
            <a:ahLst/>
            <a:cxnLst/>
            <a:rect r="r" b="b" t="t" l="l"/>
            <a:pathLst>
              <a:path h="183005" w="1596676">
                <a:moveTo>
                  <a:pt x="0" y="0"/>
                </a:moveTo>
                <a:lnTo>
                  <a:pt x="1596676" y="0"/>
                </a:lnTo>
                <a:lnTo>
                  <a:pt x="1596676" y="183005"/>
                </a:lnTo>
                <a:lnTo>
                  <a:pt x="0" y="1830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1536" t="0" r="-31509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987009" y="2265405"/>
            <a:ext cx="4014669" cy="3708094"/>
          </a:xfrm>
          <a:custGeom>
            <a:avLst/>
            <a:gdLst/>
            <a:ahLst/>
            <a:cxnLst/>
            <a:rect r="r" b="b" t="t" l="l"/>
            <a:pathLst>
              <a:path h="3708094" w="4014669">
                <a:moveTo>
                  <a:pt x="0" y="0"/>
                </a:moveTo>
                <a:lnTo>
                  <a:pt x="4014668" y="0"/>
                </a:lnTo>
                <a:lnTo>
                  <a:pt x="4014668" y="3708094"/>
                </a:lnTo>
                <a:lnTo>
                  <a:pt x="0" y="37080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7200000">
            <a:off x="2176254" y="2844126"/>
            <a:ext cx="3236362" cy="2989221"/>
          </a:xfrm>
          <a:custGeom>
            <a:avLst/>
            <a:gdLst/>
            <a:ahLst/>
            <a:cxnLst/>
            <a:rect r="r" b="b" t="t" l="l"/>
            <a:pathLst>
              <a:path h="2989221" w="3236362">
                <a:moveTo>
                  <a:pt x="0" y="0"/>
                </a:moveTo>
                <a:lnTo>
                  <a:pt x="3236362" y="0"/>
                </a:lnTo>
                <a:lnTo>
                  <a:pt x="3236362" y="2989221"/>
                </a:lnTo>
                <a:lnTo>
                  <a:pt x="0" y="29892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903068" y="2190045"/>
            <a:ext cx="4096258" cy="3783453"/>
          </a:xfrm>
          <a:custGeom>
            <a:avLst/>
            <a:gdLst/>
            <a:ahLst/>
            <a:cxnLst/>
            <a:rect r="r" b="b" t="t" l="l"/>
            <a:pathLst>
              <a:path h="3783453" w="4096258">
                <a:moveTo>
                  <a:pt x="0" y="0"/>
                </a:moveTo>
                <a:lnTo>
                  <a:pt x="4096259" y="0"/>
                </a:lnTo>
                <a:lnTo>
                  <a:pt x="4096259" y="3783454"/>
                </a:lnTo>
                <a:lnTo>
                  <a:pt x="0" y="37834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7200000">
            <a:off x="13297891" y="2399814"/>
            <a:ext cx="3631046" cy="3353766"/>
          </a:xfrm>
          <a:custGeom>
            <a:avLst/>
            <a:gdLst/>
            <a:ahLst/>
            <a:cxnLst/>
            <a:rect r="r" b="b" t="t" l="l"/>
            <a:pathLst>
              <a:path h="3353766" w="3631046">
                <a:moveTo>
                  <a:pt x="0" y="0"/>
                </a:moveTo>
                <a:lnTo>
                  <a:pt x="3631045" y="0"/>
                </a:lnTo>
                <a:lnTo>
                  <a:pt x="3631045" y="3353766"/>
                </a:lnTo>
                <a:lnTo>
                  <a:pt x="0" y="33537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658487" y="2265405"/>
            <a:ext cx="3723955" cy="3439580"/>
          </a:xfrm>
          <a:custGeom>
            <a:avLst/>
            <a:gdLst/>
            <a:ahLst/>
            <a:cxnLst/>
            <a:rect r="r" b="b" t="t" l="l"/>
            <a:pathLst>
              <a:path h="3439580" w="3723955">
                <a:moveTo>
                  <a:pt x="0" y="0"/>
                </a:moveTo>
                <a:lnTo>
                  <a:pt x="3723955" y="0"/>
                </a:lnTo>
                <a:lnTo>
                  <a:pt x="3723955" y="3439580"/>
                </a:lnTo>
                <a:lnTo>
                  <a:pt x="0" y="34395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7200000">
            <a:off x="7902483" y="2985489"/>
            <a:ext cx="3250400" cy="3002188"/>
          </a:xfrm>
          <a:custGeom>
            <a:avLst/>
            <a:gdLst/>
            <a:ahLst/>
            <a:cxnLst/>
            <a:rect r="r" b="b" t="t" l="l"/>
            <a:pathLst>
              <a:path h="3002188" w="3250400">
                <a:moveTo>
                  <a:pt x="0" y="0"/>
                </a:moveTo>
                <a:lnTo>
                  <a:pt x="3250400" y="0"/>
                </a:lnTo>
                <a:lnTo>
                  <a:pt x="3250400" y="3002187"/>
                </a:lnTo>
                <a:lnTo>
                  <a:pt x="0" y="30021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387362" y="7056097"/>
            <a:ext cx="4614315" cy="1349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8"/>
              </a:lnSpc>
            </a:pPr>
            <a:r>
              <a:rPr lang="en-US" sz="2774" spc="80">
                <a:solidFill>
                  <a:srgbClr val="004AAD"/>
                </a:solidFill>
                <a:latin typeface="Sunday"/>
                <a:ea typeface="Sunday"/>
                <a:cs typeface="Sunday"/>
                <a:sym typeface="Sunday"/>
              </a:rPr>
              <a:t>Заяви желание по имейл </a:t>
            </a:r>
          </a:p>
          <a:p>
            <a:pPr algn="ctr">
              <a:lnSpc>
                <a:spcPts val="3578"/>
              </a:lnSpc>
            </a:pPr>
            <a:r>
              <a:rPr lang="en-US" sz="2774" spc="80">
                <a:solidFill>
                  <a:srgbClr val="004AAD"/>
                </a:solidFill>
                <a:latin typeface="Sunday"/>
                <a:ea typeface="Sunday"/>
                <a:cs typeface="Sunday"/>
                <a:sym typeface="Sunday"/>
              </a:rPr>
              <a:t>office@hope.bg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112825" y="7056097"/>
            <a:ext cx="4815279" cy="1349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8"/>
              </a:lnSpc>
            </a:pPr>
            <a:r>
              <a:rPr lang="en-US" sz="2774" spc="80">
                <a:solidFill>
                  <a:srgbClr val="004AAD"/>
                </a:solidFill>
                <a:latin typeface="Sunday"/>
                <a:ea typeface="Sunday"/>
                <a:cs typeface="Sunday"/>
                <a:sym typeface="Sunday"/>
              </a:rPr>
              <a:t>Покана от нас за информационна среща на живо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998326" y="7056097"/>
            <a:ext cx="4998526" cy="1349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8"/>
              </a:lnSpc>
            </a:pPr>
            <a:r>
              <a:rPr lang="en-US" sz="2774" spc="80">
                <a:solidFill>
                  <a:srgbClr val="004AAD"/>
                </a:solidFill>
                <a:latin typeface="Sunday"/>
                <a:ea typeface="Sunday"/>
                <a:cs typeface="Sunday"/>
                <a:sym typeface="Sunday"/>
              </a:rPr>
              <a:t>след взето информирано решение  - вече си наш доброволец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1382442" y="4338736"/>
            <a:ext cx="1615883" cy="183005"/>
          </a:xfrm>
          <a:custGeom>
            <a:avLst/>
            <a:gdLst/>
            <a:ahLst/>
            <a:cxnLst/>
            <a:rect r="r" b="b" t="t" l="l"/>
            <a:pathLst>
              <a:path h="183005" w="1615883">
                <a:moveTo>
                  <a:pt x="0" y="0"/>
                </a:moveTo>
                <a:lnTo>
                  <a:pt x="1615884" y="0"/>
                </a:lnTo>
                <a:lnTo>
                  <a:pt x="1615884" y="183005"/>
                </a:lnTo>
                <a:lnTo>
                  <a:pt x="0" y="1830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20091" t="0" r="-311351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468931" y="3783746"/>
            <a:ext cx="4719969" cy="1024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9"/>
              </a:lnSpc>
            </a:pPr>
            <a:r>
              <a:rPr lang="en-US" sz="2774" spc="1695">
                <a:solidFill>
                  <a:srgbClr val="FFFFFF"/>
                </a:solidFill>
                <a:latin typeface="Sunday"/>
                <a:ea typeface="Sunday"/>
                <a:cs typeface="Sunday"/>
                <a:sym typeface="Sunday"/>
              </a:rPr>
              <a:t>Първа стъпка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061546" y="3878341"/>
            <a:ext cx="4719969" cy="892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8"/>
              </a:lnSpc>
              <a:spcBef>
                <a:spcPct val="0"/>
              </a:spcBef>
            </a:pPr>
            <a:r>
              <a:rPr lang="en-US" sz="2774" spc="1695">
                <a:solidFill>
                  <a:srgbClr val="FFFFFF"/>
                </a:solidFill>
                <a:latin typeface="Sunday"/>
                <a:ea typeface="Sunday"/>
                <a:cs typeface="Sunday"/>
                <a:sym typeface="Sunday"/>
              </a:rPr>
              <a:t>Втора стъпка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657815" y="3878341"/>
            <a:ext cx="4719969" cy="892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8"/>
              </a:lnSpc>
              <a:spcBef>
                <a:spcPct val="0"/>
              </a:spcBef>
            </a:pPr>
            <a:r>
              <a:rPr lang="en-US" sz="2774" spc="1695">
                <a:solidFill>
                  <a:srgbClr val="FFFFFF"/>
                </a:solidFill>
                <a:latin typeface="Sunday"/>
                <a:ea typeface="Sunday"/>
                <a:cs typeface="Sunday"/>
                <a:sym typeface="Sunday"/>
              </a:rPr>
              <a:t>трета стъпка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35570" y="317840"/>
            <a:ext cx="15990689" cy="710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71"/>
              </a:lnSpc>
              <a:spcBef>
                <a:spcPct val="0"/>
              </a:spcBef>
            </a:pPr>
            <a:r>
              <a:rPr lang="en-US" sz="4474" spc="129">
                <a:solidFill>
                  <a:srgbClr val="004AAD"/>
                </a:solidFill>
                <a:latin typeface="Sunday"/>
                <a:ea typeface="Sunday"/>
                <a:cs typeface="Sunday"/>
                <a:sym typeface="Sunday"/>
              </a:rPr>
              <a:t>Искам да съм доброволец в надежда за малките!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764561" y="1621601"/>
            <a:ext cx="7494739" cy="7321268"/>
            <a:chOff x="0" y="0"/>
            <a:chExt cx="4828540" cy="47167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0" t="-1211" r="0" b="-1211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1036319" y="8665399"/>
            <a:ext cx="6012827" cy="5553666"/>
          </a:xfrm>
          <a:custGeom>
            <a:avLst/>
            <a:gdLst/>
            <a:ahLst/>
            <a:cxnLst/>
            <a:rect r="r" b="b" t="t" l="l"/>
            <a:pathLst>
              <a:path h="5553666" w="6012827">
                <a:moveTo>
                  <a:pt x="0" y="0"/>
                </a:moveTo>
                <a:lnTo>
                  <a:pt x="6012827" y="0"/>
                </a:lnTo>
                <a:lnTo>
                  <a:pt x="6012827" y="5553666"/>
                </a:lnTo>
                <a:lnTo>
                  <a:pt x="0" y="55536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327497" y="9258300"/>
            <a:ext cx="6098110" cy="5632436"/>
          </a:xfrm>
          <a:custGeom>
            <a:avLst/>
            <a:gdLst/>
            <a:ahLst/>
            <a:cxnLst/>
            <a:rect r="r" b="b" t="t" l="l"/>
            <a:pathLst>
              <a:path h="5632436" w="6098110">
                <a:moveTo>
                  <a:pt x="0" y="0"/>
                </a:moveTo>
                <a:lnTo>
                  <a:pt x="6098111" y="0"/>
                </a:lnTo>
                <a:lnTo>
                  <a:pt x="6098111" y="5632436"/>
                </a:lnTo>
                <a:lnTo>
                  <a:pt x="0" y="56324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3586499"/>
            <a:ext cx="8115300" cy="3663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05"/>
              </a:lnSpc>
            </a:pPr>
            <a:r>
              <a:rPr lang="en-US" sz="4500" spc="130">
                <a:solidFill>
                  <a:srgbClr val="004AAD"/>
                </a:solidFill>
                <a:latin typeface="Sunday"/>
                <a:ea typeface="Sunday"/>
                <a:cs typeface="Sunday"/>
                <a:sym typeface="Sunday"/>
              </a:rPr>
              <a:t>Ще се радваме да бъдеш част от промяната...</a:t>
            </a:r>
          </a:p>
          <a:p>
            <a:pPr algn="ctr">
              <a:lnSpc>
                <a:spcPts val="5805"/>
              </a:lnSpc>
            </a:pPr>
          </a:p>
          <a:p>
            <a:pPr algn="ctr">
              <a:lnSpc>
                <a:spcPts val="5805"/>
              </a:lnSpc>
            </a:pPr>
            <a:r>
              <a:rPr lang="en-US" sz="4500" spc="130">
                <a:solidFill>
                  <a:srgbClr val="004AAD"/>
                </a:solidFill>
                <a:latin typeface="Sunday"/>
                <a:ea typeface="Sunday"/>
                <a:cs typeface="Sunday"/>
                <a:sym typeface="Sunday"/>
              </a:rPr>
              <a:t>Сканирай, за да научиш повече за нас!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DAG0XxzB4Qg</dc:identifier>
  <dcterms:modified xsi:type="dcterms:W3CDTF">2011-08-01T06:04:30Z</dcterms:modified>
  <cp:revision>1</cp:revision>
  <dc:title>фОНДАЦИЯ “нАДЕЖДА ЗА МАЛКИТЕ”</dc:title>
</cp:coreProperties>
</file>